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2" r:id="rId2"/>
    <p:sldId id="360" r:id="rId3"/>
    <p:sldId id="322" r:id="rId4"/>
    <p:sldId id="326" r:id="rId5"/>
    <p:sldId id="259" r:id="rId6"/>
    <p:sldId id="338" r:id="rId7"/>
    <p:sldId id="311" r:id="rId8"/>
    <p:sldId id="293" r:id="rId9"/>
    <p:sldId id="327" r:id="rId10"/>
    <p:sldId id="369" r:id="rId11"/>
    <p:sldId id="328" r:id="rId12"/>
    <p:sldId id="296" r:id="rId13"/>
    <p:sldId id="323" r:id="rId14"/>
    <p:sldId id="340" r:id="rId15"/>
    <p:sldId id="363" r:id="rId16"/>
    <p:sldId id="352" r:id="rId17"/>
    <p:sldId id="268" r:id="rId18"/>
    <p:sldId id="329" r:id="rId19"/>
    <p:sldId id="289" r:id="rId20"/>
    <p:sldId id="290" r:id="rId21"/>
    <p:sldId id="330" r:id="rId22"/>
    <p:sldId id="270" r:id="rId23"/>
    <p:sldId id="371" r:id="rId24"/>
    <p:sldId id="373" r:id="rId25"/>
    <p:sldId id="331" r:id="rId26"/>
    <p:sldId id="375" r:id="rId27"/>
    <p:sldId id="349" r:id="rId28"/>
    <p:sldId id="350" r:id="rId29"/>
    <p:sldId id="298" r:id="rId30"/>
    <p:sldId id="332" r:id="rId31"/>
    <p:sldId id="366" r:id="rId32"/>
    <p:sldId id="367" r:id="rId33"/>
    <p:sldId id="374" r:id="rId34"/>
    <p:sldId id="334" r:id="rId35"/>
    <p:sldId id="354" r:id="rId36"/>
    <p:sldId id="355" r:id="rId37"/>
    <p:sldId id="370" r:id="rId38"/>
    <p:sldId id="335" r:id="rId39"/>
    <p:sldId id="276" r:id="rId40"/>
    <p:sldId id="365" r:id="rId41"/>
    <p:sldId id="361" r:id="rId42"/>
    <p:sldId id="357"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tial card sort" id="{3E7AB13D-627A-4FF8-94D0-7DE1A1C9851D}">
          <p14:sldIdLst>
            <p14:sldId id="282"/>
            <p14:sldId id="360"/>
          </p14:sldIdLst>
        </p14:section>
        <p14:section name="Proximate vs. Ultimate" id="{72886CEB-FE2F-4CE1-9347-93A339FEEC94}">
          <p14:sldIdLst>
            <p14:sldId id="322"/>
            <p14:sldId id="326"/>
            <p14:sldId id="259"/>
          </p14:sldIdLst>
        </p14:section>
        <p14:section name="Evolutionary medicine" id="{9181A4C4-242D-4AC9-A16F-BF981BD5DDAD}">
          <p14:sldIdLst>
            <p14:sldId id="338"/>
            <p14:sldId id="311"/>
          </p14:sldIdLst>
        </p14:section>
        <p14:section name="Mismatch" id="{A7CF2C66-7113-4D7B-8AFC-2F440BE2C7D6}">
          <p14:sldIdLst>
            <p14:sldId id="293"/>
            <p14:sldId id="327"/>
            <p14:sldId id="369"/>
            <p14:sldId id="328"/>
          </p14:sldIdLst>
        </p14:section>
        <p14:section name="Coevolution" id="{84B9C83D-E347-4BD6-8840-927C4BD3F263}">
          <p14:sldIdLst>
            <p14:sldId id="296"/>
            <p14:sldId id="323"/>
            <p14:sldId id="340"/>
            <p14:sldId id="363"/>
            <p14:sldId id="352"/>
            <p14:sldId id="268"/>
            <p14:sldId id="329"/>
          </p14:sldIdLst>
        </p14:section>
        <p14:section name="Evolved defenses" id="{DAA9C2E7-04A7-4878-A940-B1FC061B9436}">
          <p14:sldIdLst>
            <p14:sldId id="289"/>
            <p14:sldId id="290"/>
            <p14:sldId id="330"/>
            <p14:sldId id="270"/>
            <p14:sldId id="371"/>
            <p14:sldId id="373"/>
            <p14:sldId id="331"/>
          </p14:sldIdLst>
        </p14:section>
        <p14:section name="Constraints" id="{8E594CE0-EDEA-44BD-96A6-C2C176583222}">
          <p14:sldIdLst>
            <p14:sldId id="375"/>
            <p14:sldId id="349"/>
            <p14:sldId id="350"/>
            <p14:sldId id="298"/>
            <p14:sldId id="332"/>
          </p14:sldIdLst>
        </p14:section>
        <p14:section name="Trade-offs" id="{F0046A55-661C-4772-94A1-A840A0645B00}">
          <p14:sldIdLst>
            <p14:sldId id="366"/>
            <p14:sldId id="367"/>
            <p14:sldId id="374"/>
            <p14:sldId id="334"/>
          </p14:sldIdLst>
        </p14:section>
        <p14:section name="Reproduction at the cost of health" id="{21135FA4-8B38-4642-8E1B-6AA9BCB49A2D}">
          <p14:sldIdLst>
            <p14:sldId id="354"/>
            <p14:sldId id="355"/>
            <p14:sldId id="370"/>
            <p14:sldId id="335"/>
          </p14:sldIdLst>
        </p14:section>
        <p14:section name="Recap and re-do card sort" id="{DB03F439-10C3-400C-9CDB-971938A6F2C4}">
          <p14:sldIdLst>
            <p14:sldId id="276"/>
            <p14:sldId id="365"/>
            <p14:sldId id="361"/>
            <p14:sldId id="357"/>
          </p14:sldIdLst>
        </p14:section>
        <p14:section name="Untitled Section" id="{FA333A84-8F1A-43E8-9001-0910EE316B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runspan" initials="DG" lastIdx="2" clrIdx="0">
    <p:extLst>
      <p:ext uri="{19B8F6BF-5375-455C-9EA6-DF929625EA0E}">
        <p15:presenceInfo xmlns:p15="http://schemas.microsoft.com/office/powerpoint/2012/main" userId="S-1-5-21-1864253520-1647712531-16515117-314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E6"/>
    <a:srgbClr val="BA0A14"/>
    <a:srgbClr val="BE0F19"/>
    <a:srgbClr val="198135"/>
    <a:srgbClr val="167527"/>
    <a:srgbClr val="00CC00"/>
    <a:srgbClr val="CC0001"/>
    <a:srgbClr val="2626F8"/>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748" autoAdjust="0"/>
  </p:normalViewPr>
  <p:slideViewPr>
    <p:cSldViewPr snapToGrid="0">
      <p:cViewPr varScale="1">
        <p:scale>
          <a:sx n="68" d="100"/>
          <a:sy n="68" d="100"/>
        </p:scale>
        <p:origin x="3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66C8-2690-43C4-A23D-F01D1E9E1957}"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742D7-04C0-47DA-AE36-385B03F7E4EA}" type="slidenum">
              <a:rPr lang="en-US" smtClean="0"/>
              <a:t>‹#›</a:t>
            </a:fld>
            <a:endParaRPr lang="en-US"/>
          </a:p>
        </p:txBody>
      </p:sp>
    </p:spTree>
    <p:extLst>
      <p:ext uri="{BB962C8B-B14F-4D97-AF65-F5344CB8AC3E}">
        <p14:creationId xmlns:p14="http://schemas.microsoft.com/office/powerpoint/2010/main" val="200908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89/sur.2005.6.36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089/sur.2005.6.36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89/sur.2005.6.36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the class by having students do card sort activity.</a:t>
            </a:r>
          </a:p>
        </p:txBody>
      </p:sp>
      <p:sp>
        <p:nvSpPr>
          <p:cNvPr id="4" name="Slide Number Placeholder 3"/>
          <p:cNvSpPr>
            <a:spLocks noGrp="1"/>
          </p:cNvSpPr>
          <p:nvPr>
            <p:ph type="sldNum" sz="quarter" idx="5"/>
          </p:nvPr>
        </p:nvSpPr>
        <p:spPr/>
        <p:txBody>
          <a:bodyPr/>
          <a:lstStyle/>
          <a:p>
            <a:fld id="{3AA742D7-04C0-47DA-AE36-385B03F7E4EA}" type="slidenum">
              <a:rPr lang="en-US" smtClean="0"/>
              <a:t>1</a:t>
            </a:fld>
            <a:endParaRPr lang="en-US"/>
          </a:p>
        </p:txBody>
      </p:sp>
    </p:spTree>
    <p:extLst>
      <p:ext uri="{BB962C8B-B14F-4D97-AF65-F5344CB8AC3E}">
        <p14:creationId xmlns:p14="http://schemas.microsoft.com/office/powerpoint/2010/main" val="272986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12</a:t>
            </a:fld>
            <a:endParaRPr lang="en-US"/>
          </a:p>
        </p:txBody>
      </p:sp>
    </p:spTree>
    <p:extLst>
      <p:ext uri="{BB962C8B-B14F-4D97-AF65-F5344CB8AC3E}">
        <p14:creationId xmlns:p14="http://schemas.microsoft.com/office/powerpoint/2010/main" val="259003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consider a toy example of an arms-race between Gazelles and Cheetahs.</a:t>
            </a:r>
          </a:p>
        </p:txBody>
      </p:sp>
      <p:sp>
        <p:nvSpPr>
          <p:cNvPr id="4" name="Slide Number Placeholder 3"/>
          <p:cNvSpPr>
            <a:spLocks noGrp="1"/>
          </p:cNvSpPr>
          <p:nvPr>
            <p:ph type="sldNum" sz="quarter" idx="10"/>
          </p:nvPr>
        </p:nvSpPr>
        <p:spPr/>
        <p:txBody>
          <a:bodyPr/>
          <a:lstStyle/>
          <a:p>
            <a:fld id="{3AA742D7-04C0-47DA-AE36-385B03F7E4EA}" type="slidenum">
              <a:rPr lang="en-US" smtClean="0"/>
              <a:t>13</a:t>
            </a:fld>
            <a:endParaRPr lang="en-US"/>
          </a:p>
        </p:txBody>
      </p:sp>
    </p:spTree>
    <p:extLst>
      <p:ext uri="{BB962C8B-B14F-4D97-AF65-F5344CB8AC3E}">
        <p14:creationId xmlns:p14="http://schemas.microsoft.com/office/powerpoint/2010/main" val="154718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consider a toy example of an arms-race between Gazelles and Cheetahs.</a:t>
            </a:r>
          </a:p>
          <a:p>
            <a:endParaRPr lang="en-US" dirty="0"/>
          </a:p>
        </p:txBody>
      </p:sp>
      <p:sp>
        <p:nvSpPr>
          <p:cNvPr id="4" name="Slide Number Placeholder 3"/>
          <p:cNvSpPr>
            <a:spLocks noGrp="1"/>
          </p:cNvSpPr>
          <p:nvPr>
            <p:ph type="sldNum" sz="quarter" idx="10"/>
          </p:nvPr>
        </p:nvSpPr>
        <p:spPr/>
        <p:txBody>
          <a:bodyPr/>
          <a:lstStyle/>
          <a:p>
            <a:fld id="{3AA742D7-04C0-47DA-AE36-385B03F7E4EA}" type="slidenum">
              <a:rPr lang="en-US" smtClean="0"/>
              <a:t>14</a:t>
            </a:fld>
            <a:endParaRPr lang="en-US"/>
          </a:p>
        </p:txBody>
      </p:sp>
    </p:spTree>
    <p:extLst>
      <p:ext uri="{BB962C8B-B14F-4D97-AF65-F5344CB8AC3E}">
        <p14:creationId xmlns:p14="http://schemas.microsoft.com/office/powerpoint/2010/main" val="307515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15</a:t>
            </a:fld>
            <a:endParaRPr lang="en-US"/>
          </a:p>
        </p:txBody>
      </p:sp>
    </p:spTree>
    <p:extLst>
      <p:ext uri="{BB962C8B-B14F-4D97-AF65-F5344CB8AC3E}">
        <p14:creationId xmlns:p14="http://schemas.microsoft.com/office/powerpoint/2010/main" val="177783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how infectious pathogens also evolve. </a:t>
            </a:r>
          </a:p>
        </p:txBody>
      </p:sp>
      <p:sp>
        <p:nvSpPr>
          <p:cNvPr id="4" name="Slide Number Placeholder 3"/>
          <p:cNvSpPr>
            <a:spLocks noGrp="1"/>
          </p:cNvSpPr>
          <p:nvPr>
            <p:ph type="sldNum" sz="quarter" idx="5"/>
          </p:nvPr>
        </p:nvSpPr>
        <p:spPr/>
        <p:txBody>
          <a:bodyPr/>
          <a:lstStyle/>
          <a:p>
            <a:fld id="{3AA742D7-04C0-47DA-AE36-385B03F7E4EA}" type="slidenum">
              <a:rPr lang="en-US" smtClean="0"/>
              <a:t>16</a:t>
            </a:fld>
            <a:endParaRPr lang="en-US"/>
          </a:p>
        </p:txBody>
      </p:sp>
    </p:spTree>
    <p:extLst>
      <p:ext uri="{BB962C8B-B14F-4D97-AF65-F5344CB8AC3E}">
        <p14:creationId xmlns:p14="http://schemas.microsoft.com/office/powerpoint/2010/main" val="3907129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Introduce students to a study where intensive care unit patients were randomly assigned to one of two groups. One where Acetaminophen was given every six hours for fevers over </a:t>
            </a:r>
            <a:r>
              <a:rPr lang="en-GB" dirty="0">
                <a:solidFill>
                  <a:srgbClr val="292B2C"/>
                </a:solidFill>
                <a:latin typeface="Roboto"/>
              </a:rPr>
              <a:t>101.3°F (Aggressive group), or one where </a:t>
            </a:r>
            <a:r>
              <a:rPr lang="en-GB" dirty="0" err="1">
                <a:solidFill>
                  <a:srgbClr val="292B2C"/>
                </a:solidFill>
                <a:latin typeface="Roboto"/>
              </a:rPr>
              <a:t>Acetaminophin</a:t>
            </a:r>
            <a:r>
              <a:rPr lang="en-GB" dirty="0">
                <a:solidFill>
                  <a:srgbClr val="292B2C"/>
                </a:solidFill>
                <a:latin typeface="Roboto"/>
              </a:rPr>
              <a:t> was only given if </a:t>
            </a:r>
            <a:r>
              <a:rPr lang="en-CA" sz="1200" b="0" i="0" kern="1200" dirty="0">
                <a:solidFill>
                  <a:schemeClr val="tx1"/>
                </a:solidFill>
                <a:effectLst/>
                <a:latin typeface="+mn-lt"/>
                <a:ea typeface="+mn-ea"/>
                <a:cs typeface="+mn-cs"/>
              </a:rPr>
              <a:t>fevers exceeded </a:t>
            </a:r>
            <a:r>
              <a:rPr lang="en-GB" dirty="0">
                <a:solidFill>
                  <a:srgbClr val="292B2C"/>
                </a:solidFill>
                <a:latin typeface="Roboto"/>
              </a:rPr>
              <a:t>104°F, in which case it was given with a cooling blanket.</a:t>
            </a:r>
          </a:p>
          <a:p>
            <a:endParaRPr lang="en-GB" sz="1200" b="0" i="0" kern="1200" dirty="0">
              <a:solidFill>
                <a:srgbClr val="292B2C"/>
              </a:solidFill>
              <a:effectLst/>
              <a:latin typeface="Roboto"/>
              <a:ea typeface="+mn-ea"/>
              <a:cs typeface="+mn-cs"/>
            </a:endParaRPr>
          </a:p>
          <a:p>
            <a:r>
              <a:rPr lang="en-GB" sz="1200" b="0" i="0" kern="1200" dirty="0">
                <a:solidFill>
                  <a:srgbClr val="292B2C"/>
                </a:solidFill>
                <a:effectLst/>
                <a:latin typeface="Roboto"/>
                <a:ea typeface="+mn-ea"/>
                <a:cs typeface="+mn-cs"/>
              </a:rPr>
              <a:t>Have students think about the question silently to themselves, and make a silent guess for what the researchers would find.</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Carl I. Schulman, Nicholas </a:t>
            </a:r>
            <a:r>
              <a:rPr lang="en-CA" sz="1200" b="0" i="0" kern="1200" dirty="0" err="1">
                <a:solidFill>
                  <a:schemeClr val="tx1"/>
                </a:solidFill>
                <a:effectLst/>
                <a:latin typeface="+mn-lt"/>
                <a:ea typeface="+mn-ea"/>
                <a:cs typeface="+mn-cs"/>
              </a:rPr>
              <a:t>Namias</a:t>
            </a:r>
            <a:r>
              <a:rPr lang="en-CA" sz="1200" b="0" i="0" kern="1200" dirty="0">
                <a:solidFill>
                  <a:schemeClr val="tx1"/>
                </a:solidFill>
                <a:effectLst/>
                <a:latin typeface="+mn-lt"/>
                <a:ea typeface="+mn-ea"/>
                <a:cs typeface="+mn-cs"/>
              </a:rPr>
              <a:t>, James Doherty, Ronald J. Manning, Pamela Li, Ahmed </a:t>
            </a:r>
            <a:r>
              <a:rPr lang="en-CA" sz="1200" b="0" i="0" kern="1200" dirty="0" err="1">
                <a:solidFill>
                  <a:schemeClr val="tx1"/>
                </a:solidFill>
                <a:effectLst/>
                <a:latin typeface="+mn-lt"/>
                <a:ea typeface="+mn-ea"/>
                <a:cs typeface="+mn-cs"/>
              </a:rPr>
              <a:t>Elhaddad</a:t>
            </a:r>
            <a:r>
              <a:rPr lang="en-CA" sz="1200" b="0" i="0" kern="1200" dirty="0">
                <a:solidFill>
                  <a:schemeClr val="tx1"/>
                </a:solidFill>
                <a:effectLst/>
                <a:latin typeface="+mn-lt"/>
                <a:ea typeface="+mn-ea"/>
                <a:cs typeface="+mn-cs"/>
              </a:rPr>
              <a:t>, David </a:t>
            </a:r>
            <a:r>
              <a:rPr lang="en-CA" sz="1200" b="0" i="0" kern="1200" dirty="0" err="1">
                <a:solidFill>
                  <a:schemeClr val="tx1"/>
                </a:solidFill>
                <a:effectLst/>
                <a:latin typeface="+mn-lt"/>
                <a:ea typeface="+mn-ea"/>
                <a:cs typeface="+mn-cs"/>
              </a:rPr>
              <a:t>Lasko</a:t>
            </a:r>
            <a:r>
              <a:rPr lang="en-CA" sz="1200" b="0" i="0" kern="1200" dirty="0">
                <a:solidFill>
                  <a:schemeClr val="tx1"/>
                </a:solidFill>
                <a:effectLst/>
                <a:latin typeface="+mn-lt"/>
                <a:ea typeface="+mn-ea"/>
                <a:cs typeface="+mn-cs"/>
              </a:rPr>
              <a:t>, Jose </a:t>
            </a:r>
            <a:r>
              <a:rPr lang="en-CA" sz="1200" b="0" i="0" kern="1200" dirty="0" err="1">
                <a:solidFill>
                  <a:schemeClr val="tx1"/>
                </a:solidFill>
                <a:effectLst/>
                <a:latin typeface="+mn-lt"/>
                <a:ea typeface="+mn-ea"/>
                <a:cs typeface="+mn-cs"/>
              </a:rPr>
              <a:t>Amortegui</a:t>
            </a:r>
            <a:r>
              <a:rPr lang="en-CA" sz="1200" b="0" i="0" kern="1200" dirty="0">
                <a:solidFill>
                  <a:schemeClr val="tx1"/>
                </a:solidFill>
                <a:effectLst/>
                <a:latin typeface="+mn-lt"/>
                <a:ea typeface="+mn-ea"/>
                <a:cs typeface="+mn-cs"/>
              </a:rPr>
              <a:t>, Christopher J. Dy, Lucie </a:t>
            </a:r>
            <a:r>
              <a:rPr lang="en-CA" sz="1200" b="0" i="0" kern="1200" dirty="0" err="1">
                <a:solidFill>
                  <a:schemeClr val="tx1"/>
                </a:solidFill>
                <a:effectLst/>
                <a:latin typeface="+mn-lt"/>
                <a:ea typeface="+mn-ea"/>
                <a:cs typeface="+mn-cs"/>
              </a:rPr>
              <a:t>Dlugasch</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Gio</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Baracco</a:t>
            </a:r>
            <a:r>
              <a:rPr lang="en-CA" sz="1200" b="0" i="0" kern="1200" dirty="0">
                <a:solidFill>
                  <a:schemeClr val="tx1"/>
                </a:solidFill>
                <a:effectLst/>
                <a:latin typeface="+mn-lt"/>
                <a:ea typeface="+mn-ea"/>
                <a:cs typeface="+mn-cs"/>
              </a:rPr>
              <a:t>, and Stephen M. Cohn. Surgical </a:t>
            </a:r>
            <a:r>
              <a:rPr lang="en-CA" sz="1200" b="0" i="0" kern="1200" dirty="0" err="1">
                <a:solidFill>
                  <a:schemeClr val="tx1"/>
                </a:solidFill>
                <a:effectLst/>
                <a:latin typeface="+mn-lt"/>
                <a:ea typeface="+mn-ea"/>
                <a:cs typeface="+mn-cs"/>
              </a:rPr>
              <a:t>Infections.Dec</a:t>
            </a:r>
            <a:r>
              <a:rPr lang="en-CA" sz="1200" b="0" i="0" kern="1200" dirty="0">
                <a:solidFill>
                  <a:schemeClr val="tx1"/>
                </a:solidFill>
                <a:effectLst/>
                <a:latin typeface="+mn-lt"/>
                <a:ea typeface="+mn-ea"/>
                <a:cs typeface="+mn-cs"/>
              </a:rPr>
              <a:t> 2005.369-375.</a:t>
            </a:r>
            <a:r>
              <a:rPr lang="en-CA" sz="1200" b="0" i="0" u="none" strike="noStrike" kern="1200" dirty="0">
                <a:solidFill>
                  <a:schemeClr val="tx1"/>
                </a:solidFill>
                <a:effectLst/>
                <a:latin typeface="+mn-lt"/>
                <a:ea typeface="+mn-ea"/>
                <a:cs typeface="+mn-cs"/>
                <a:hlinkClick r:id="rId3"/>
              </a:rPr>
              <a:t>http://doi.org/10.1089/sur.2005.6.369</a:t>
            </a:r>
            <a:endParaRPr lang="en-CA" sz="1200" b="0" i="0" kern="1200" dirty="0">
              <a:solidFill>
                <a:schemeClr val="tx1"/>
              </a:solidFill>
              <a:effectLst/>
              <a:latin typeface="+mn-lt"/>
              <a:ea typeface="+mn-ea"/>
              <a:cs typeface="+mn-cs"/>
            </a:endParaRPr>
          </a:p>
          <a:p>
            <a:br>
              <a:rPr lang="en-CA"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AA742D7-04C0-47DA-AE36-385B03F7E4EA}" type="slidenum">
              <a:rPr lang="en-US" smtClean="0"/>
              <a:t>19</a:t>
            </a:fld>
            <a:endParaRPr lang="en-US"/>
          </a:p>
        </p:txBody>
      </p:sp>
    </p:spTree>
    <p:extLst>
      <p:ext uri="{BB962C8B-B14F-4D97-AF65-F5344CB8AC3E}">
        <p14:creationId xmlns:p14="http://schemas.microsoft.com/office/powerpoint/2010/main" val="429116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keep the previous question in mind, and now have them switch to thinking about this question. </a:t>
            </a:r>
          </a:p>
        </p:txBody>
      </p:sp>
      <p:sp>
        <p:nvSpPr>
          <p:cNvPr id="4" name="Slide Number Placeholder 3"/>
          <p:cNvSpPr>
            <a:spLocks noGrp="1"/>
          </p:cNvSpPr>
          <p:nvPr>
            <p:ph type="sldNum" sz="quarter" idx="5"/>
          </p:nvPr>
        </p:nvSpPr>
        <p:spPr/>
        <p:txBody>
          <a:bodyPr/>
          <a:lstStyle/>
          <a:p>
            <a:fld id="{3AA742D7-04C0-47DA-AE36-385B03F7E4EA}" type="slidenum">
              <a:rPr lang="en-US" smtClean="0"/>
              <a:t>20</a:t>
            </a:fld>
            <a:endParaRPr lang="en-US"/>
          </a:p>
        </p:txBody>
      </p:sp>
    </p:spTree>
    <p:extLst>
      <p:ext uri="{BB962C8B-B14F-4D97-AF65-F5344CB8AC3E}">
        <p14:creationId xmlns:p14="http://schemas.microsoft.com/office/powerpoint/2010/main" val="1297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21</a:t>
            </a:fld>
            <a:endParaRPr lang="en-US"/>
          </a:p>
        </p:txBody>
      </p:sp>
    </p:spTree>
    <p:extLst>
      <p:ext uri="{BB962C8B-B14F-4D97-AF65-F5344CB8AC3E}">
        <p14:creationId xmlns:p14="http://schemas.microsoft.com/office/powerpoint/2010/main" val="59982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742D7-04C0-47DA-AE36-385B03F7E4EA}" type="slidenum">
              <a:rPr lang="en-US" smtClean="0"/>
              <a:t>22</a:t>
            </a:fld>
            <a:endParaRPr lang="en-US"/>
          </a:p>
        </p:txBody>
      </p:sp>
    </p:spTree>
    <p:extLst>
      <p:ext uri="{BB962C8B-B14F-4D97-AF65-F5344CB8AC3E}">
        <p14:creationId xmlns:p14="http://schemas.microsoft.com/office/powerpoint/2010/main" val="427952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the original study slide. Have students discuss their original answers that they answered to themselves. Ask students to discuss with their neighbors whether they have changed their responses or not, and why.</a:t>
            </a:r>
          </a:p>
          <a:p>
            <a:endParaRPr lang="en-US" dirty="0"/>
          </a:p>
          <a:p>
            <a:r>
              <a:rPr lang="en-US" dirty="0"/>
              <a:t>Go over answer with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Carl I. Schulman, Nicholas </a:t>
            </a:r>
            <a:r>
              <a:rPr lang="en-CA" sz="1200" b="0" i="0" kern="1200" dirty="0" err="1">
                <a:solidFill>
                  <a:schemeClr val="tx1"/>
                </a:solidFill>
                <a:effectLst/>
                <a:latin typeface="+mn-lt"/>
                <a:ea typeface="+mn-ea"/>
                <a:cs typeface="+mn-cs"/>
              </a:rPr>
              <a:t>Namias</a:t>
            </a:r>
            <a:r>
              <a:rPr lang="en-CA" sz="1200" b="0" i="0" kern="1200" dirty="0">
                <a:solidFill>
                  <a:schemeClr val="tx1"/>
                </a:solidFill>
                <a:effectLst/>
                <a:latin typeface="+mn-lt"/>
                <a:ea typeface="+mn-ea"/>
                <a:cs typeface="+mn-cs"/>
              </a:rPr>
              <a:t>, James Doherty, Ronald J. Manning, Pamela Li, Ahmed </a:t>
            </a:r>
            <a:r>
              <a:rPr lang="en-CA" sz="1200" b="0" i="0" kern="1200" dirty="0" err="1">
                <a:solidFill>
                  <a:schemeClr val="tx1"/>
                </a:solidFill>
                <a:effectLst/>
                <a:latin typeface="+mn-lt"/>
                <a:ea typeface="+mn-ea"/>
                <a:cs typeface="+mn-cs"/>
              </a:rPr>
              <a:t>Elhaddad</a:t>
            </a:r>
            <a:r>
              <a:rPr lang="en-CA" sz="1200" b="0" i="0" kern="1200" dirty="0">
                <a:solidFill>
                  <a:schemeClr val="tx1"/>
                </a:solidFill>
                <a:effectLst/>
                <a:latin typeface="+mn-lt"/>
                <a:ea typeface="+mn-ea"/>
                <a:cs typeface="+mn-cs"/>
              </a:rPr>
              <a:t>, David </a:t>
            </a:r>
            <a:r>
              <a:rPr lang="en-CA" sz="1200" b="0" i="0" kern="1200" dirty="0" err="1">
                <a:solidFill>
                  <a:schemeClr val="tx1"/>
                </a:solidFill>
                <a:effectLst/>
                <a:latin typeface="+mn-lt"/>
                <a:ea typeface="+mn-ea"/>
                <a:cs typeface="+mn-cs"/>
              </a:rPr>
              <a:t>Lasko</a:t>
            </a:r>
            <a:r>
              <a:rPr lang="en-CA" sz="1200" b="0" i="0" kern="1200" dirty="0">
                <a:solidFill>
                  <a:schemeClr val="tx1"/>
                </a:solidFill>
                <a:effectLst/>
                <a:latin typeface="+mn-lt"/>
                <a:ea typeface="+mn-ea"/>
                <a:cs typeface="+mn-cs"/>
              </a:rPr>
              <a:t>, Jose </a:t>
            </a:r>
            <a:r>
              <a:rPr lang="en-CA" sz="1200" b="0" i="0" kern="1200" dirty="0" err="1">
                <a:solidFill>
                  <a:schemeClr val="tx1"/>
                </a:solidFill>
                <a:effectLst/>
                <a:latin typeface="+mn-lt"/>
                <a:ea typeface="+mn-ea"/>
                <a:cs typeface="+mn-cs"/>
              </a:rPr>
              <a:t>Amortegui</a:t>
            </a:r>
            <a:r>
              <a:rPr lang="en-CA" sz="1200" b="0" i="0" kern="1200" dirty="0">
                <a:solidFill>
                  <a:schemeClr val="tx1"/>
                </a:solidFill>
                <a:effectLst/>
                <a:latin typeface="+mn-lt"/>
                <a:ea typeface="+mn-ea"/>
                <a:cs typeface="+mn-cs"/>
              </a:rPr>
              <a:t>, Christopher J. Dy, Lucie </a:t>
            </a:r>
            <a:r>
              <a:rPr lang="en-CA" sz="1200" b="0" i="0" kern="1200" dirty="0" err="1">
                <a:solidFill>
                  <a:schemeClr val="tx1"/>
                </a:solidFill>
                <a:effectLst/>
                <a:latin typeface="+mn-lt"/>
                <a:ea typeface="+mn-ea"/>
                <a:cs typeface="+mn-cs"/>
              </a:rPr>
              <a:t>Dlugasch</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Gio</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Baracco</a:t>
            </a:r>
            <a:r>
              <a:rPr lang="en-CA" sz="1200" b="0" i="0" kern="1200" dirty="0">
                <a:solidFill>
                  <a:schemeClr val="tx1"/>
                </a:solidFill>
                <a:effectLst/>
                <a:latin typeface="+mn-lt"/>
                <a:ea typeface="+mn-ea"/>
                <a:cs typeface="+mn-cs"/>
              </a:rPr>
              <a:t>, and Stephen M. Cohn. Surgical </a:t>
            </a:r>
            <a:r>
              <a:rPr lang="en-CA" sz="1200" b="0" i="0" kern="1200" dirty="0" err="1">
                <a:solidFill>
                  <a:schemeClr val="tx1"/>
                </a:solidFill>
                <a:effectLst/>
                <a:latin typeface="+mn-lt"/>
                <a:ea typeface="+mn-ea"/>
                <a:cs typeface="+mn-cs"/>
              </a:rPr>
              <a:t>Infections.Dec</a:t>
            </a:r>
            <a:r>
              <a:rPr lang="en-CA" sz="1200" b="0" i="0" kern="1200" dirty="0">
                <a:solidFill>
                  <a:schemeClr val="tx1"/>
                </a:solidFill>
                <a:effectLst/>
                <a:latin typeface="+mn-lt"/>
                <a:ea typeface="+mn-ea"/>
                <a:cs typeface="+mn-cs"/>
              </a:rPr>
              <a:t> 2005.369-375.</a:t>
            </a:r>
            <a:r>
              <a:rPr lang="en-CA" sz="1200" b="0" i="0" u="none" strike="noStrike" kern="1200" dirty="0">
                <a:solidFill>
                  <a:schemeClr val="tx1"/>
                </a:solidFill>
                <a:effectLst/>
                <a:latin typeface="+mn-lt"/>
                <a:ea typeface="+mn-ea"/>
                <a:cs typeface="+mn-cs"/>
                <a:hlinkClick r:id="rId3"/>
              </a:rPr>
              <a:t>http://doi.org/10.1089/sur.2005.6.369</a:t>
            </a:r>
            <a:endParaRPr lang="en-CA" sz="1200" b="0" i="0" kern="1200" dirty="0">
              <a:solidFill>
                <a:schemeClr val="tx1"/>
              </a:solidFill>
              <a:effectLst/>
              <a:latin typeface="+mn-lt"/>
              <a:ea typeface="+mn-ea"/>
              <a:cs typeface="+mn-cs"/>
            </a:endParaRPr>
          </a:p>
          <a:p>
            <a:endParaRPr lang="en-US" dirty="0"/>
          </a:p>
          <a:p>
            <a:endParaRPr lang="en-GB" sz="1200" b="0" i="0" kern="1200" dirty="0">
              <a:solidFill>
                <a:srgbClr val="292B2C"/>
              </a:solidFill>
              <a:effectLst/>
              <a:latin typeface="Roboto"/>
              <a:ea typeface="+mn-ea"/>
              <a:cs typeface="+mn-cs"/>
            </a:endParaRPr>
          </a:p>
          <a:p>
            <a:r>
              <a:rPr lang="en-GB" sz="1200" b="0" i="0" kern="1200" dirty="0">
                <a:solidFill>
                  <a:srgbClr val="292B2C"/>
                </a:solidFill>
                <a:effectLst/>
                <a:latin typeface="Roboto"/>
                <a:ea typeface="+mn-ea"/>
                <a:cs typeface="+mn-cs"/>
              </a:rPr>
              <a:t>Have students think about the question silently to themselves, and make a silent guess for what the researchers would find.</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Carl I. Schulman, Nicholas </a:t>
            </a:r>
            <a:r>
              <a:rPr lang="en-CA" sz="1200" b="0" i="0" kern="1200" dirty="0" err="1">
                <a:solidFill>
                  <a:schemeClr val="tx1"/>
                </a:solidFill>
                <a:effectLst/>
                <a:latin typeface="+mn-lt"/>
                <a:ea typeface="+mn-ea"/>
                <a:cs typeface="+mn-cs"/>
              </a:rPr>
              <a:t>Namias</a:t>
            </a:r>
            <a:r>
              <a:rPr lang="en-CA" sz="1200" b="0" i="0" kern="1200" dirty="0">
                <a:solidFill>
                  <a:schemeClr val="tx1"/>
                </a:solidFill>
                <a:effectLst/>
                <a:latin typeface="+mn-lt"/>
                <a:ea typeface="+mn-ea"/>
                <a:cs typeface="+mn-cs"/>
              </a:rPr>
              <a:t>, James Doherty, Ronald J. Manning, Pamela Li, Ahmed </a:t>
            </a:r>
            <a:r>
              <a:rPr lang="en-CA" sz="1200" b="0" i="0" kern="1200" dirty="0" err="1">
                <a:solidFill>
                  <a:schemeClr val="tx1"/>
                </a:solidFill>
                <a:effectLst/>
                <a:latin typeface="+mn-lt"/>
                <a:ea typeface="+mn-ea"/>
                <a:cs typeface="+mn-cs"/>
              </a:rPr>
              <a:t>Elhaddad</a:t>
            </a:r>
            <a:r>
              <a:rPr lang="en-CA" sz="1200" b="0" i="0" kern="1200" dirty="0">
                <a:solidFill>
                  <a:schemeClr val="tx1"/>
                </a:solidFill>
                <a:effectLst/>
                <a:latin typeface="+mn-lt"/>
                <a:ea typeface="+mn-ea"/>
                <a:cs typeface="+mn-cs"/>
              </a:rPr>
              <a:t>, David </a:t>
            </a:r>
            <a:r>
              <a:rPr lang="en-CA" sz="1200" b="0" i="0" kern="1200" dirty="0" err="1">
                <a:solidFill>
                  <a:schemeClr val="tx1"/>
                </a:solidFill>
                <a:effectLst/>
                <a:latin typeface="+mn-lt"/>
                <a:ea typeface="+mn-ea"/>
                <a:cs typeface="+mn-cs"/>
              </a:rPr>
              <a:t>Lasko</a:t>
            </a:r>
            <a:r>
              <a:rPr lang="en-CA" sz="1200" b="0" i="0" kern="1200" dirty="0">
                <a:solidFill>
                  <a:schemeClr val="tx1"/>
                </a:solidFill>
                <a:effectLst/>
                <a:latin typeface="+mn-lt"/>
                <a:ea typeface="+mn-ea"/>
                <a:cs typeface="+mn-cs"/>
              </a:rPr>
              <a:t>, Jose </a:t>
            </a:r>
            <a:r>
              <a:rPr lang="en-CA" sz="1200" b="0" i="0" kern="1200" dirty="0" err="1">
                <a:solidFill>
                  <a:schemeClr val="tx1"/>
                </a:solidFill>
                <a:effectLst/>
                <a:latin typeface="+mn-lt"/>
                <a:ea typeface="+mn-ea"/>
                <a:cs typeface="+mn-cs"/>
              </a:rPr>
              <a:t>Amortegui</a:t>
            </a:r>
            <a:r>
              <a:rPr lang="en-CA" sz="1200" b="0" i="0" kern="1200" dirty="0">
                <a:solidFill>
                  <a:schemeClr val="tx1"/>
                </a:solidFill>
                <a:effectLst/>
                <a:latin typeface="+mn-lt"/>
                <a:ea typeface="+mn-ea"/>
                <a:cs typeface="+mn-cs"/>
              </a:rPr>
              <a:t>, Christopher J. Dy, Lucie </a:t>
            </a:r>
            <a:r>
              <a:rPr lang="en-CA" sz="1200" b="0" i="0" kern="1200" dirty="0" err="1">
                <a:solidFill>
                  <a:schemeClr val="tx1"/>
                </a:solidFill>
                <a:effectLst/>
                <a:latin typeface="+mn-lt"/>
                <a:ea typeface="+mn-ea"/>
                <a:cs typeface="+mn-cs"/>
              </a:rPr>
              <a:t>Dlugasch</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Gio</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Baracco</a:t>
            </a:r>
            <a:r>
              <a:rPr lang="en-CA" sz="1200" b="0" i="0" kern="1200" dirty="0">
                <a:solidFill>
                  <a:schemeClr val="tx1"/>
                </a:solidFill>
                <a:effectLst/>
                <a:latin typeface="+mn-lt"/>
                <a:ea typeface="+mn-ea"/>
                <a:cs typeface="+mn-cs"/>
              </a:rPr>
              <a:t>, and Stephen M. Cohn. Surgical </a:t>
            </a:r>
            <a:r>
              <a:rPr lang="en-CA" sz="1200" b="0" i="0" kern="1200" dirty="0" err="1">
                <a:solidFill>
                  <a:schemeClr val="tx1"/>
                </a:solidFill>
                <a:effectLst/>
                <a:latin typeface="+mn-lt"/>
                <a:ea typeface="+mn-ea"/>
                <a:cs typeface="+mn-cs"/>
              </a:rPr>
              <a:t>Infections.Dec</a:t>
            </a:r>
            <a:r>
              <a:rPr lang="en-CA" sz="1200" b="0" i="0" kern="1200" dirty="0">
                <a:solidFill>
                  <a:schemeClr val="tx1"/>
                </a:solidFill>
                <a:effectLst/>
                <a:latin typeface="+mn-lt"/>
                <a:ea typeface="+mn-ea"/>
                <a:cs typeface="+mn-cs"/>
              </a:rPr>
              <a:t> 2005.369-375.</a:t>
            </a:r>
            <a:r>
              <a:rPr lang="en-CA" sz="1200" b="0" i="0" u="none" strike="noStrike" kern="1200" dirty="0">
                <a:solidFill>
                  <a:schemeClr val="tx1"/>
                </a:solidFill>
                <a:effectLst/>
                <a:latin typeface="+mn-lt"/>
                <a:ea typeface="+mn-ea"/>
                <a:cs typeface="+mn-cs"/>
                <a:hlinkClick r:id="rId3"/>
              </a:rPr>
              <a:t>http://doi.org/10.1089/sur.2005.6.369</a:t>
            </a:r>
            <a:endParaRPr lang="en-CA" sz="1200" b="0" i="0" kern="1200" dirty="0">
              <a:solidFill>
                <a:schemeClr val="tx1"/>
              </a:solidFill>
              <a:effectLst/>
              <a:latin typeface="+mn-lt"/>
              <a:ea typeface="+mn-ea"/>
              <a:cs typeface="+mn-cs"/>
            </a:endParaRPr>
          </a:p>
          <a:p>
            <a:br>
              <a:rPr lang="en-CA"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AA742D7-04C0-47DA-AE36-385B03F7E4EA}" type="slidenum">
              <a:rPr lang="en-US" smtClean="0"/>
              <a:t>23</a:t>
            </a:fld>
            <a:endParaRPr lang="en-US"/>
          </a:p>
        </p:txBody>
      </p:sp>
    </p:spTree>
    <p:extLst>
      <p:ext uri="{BB962C8B-B14F-4D97-AF65-F5344CB8AC3E}">
        <p14:creationId xmlns:p14="http://schemas.microsoft.com/office/powerpoint/2010/main" val="357112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30 seconds to think about this question to themselves, then have them discuss their thoughts with neighbors for up to one minute, then hear out from groups (Think-Pair-Share). </a:t>
            </a:r>
          </a:p>
          <a:p>
            <a:endParaRPr lang="en-US" dirty="0"/>
          </a:p>
          <a:p>
            <a:r>
              <a:rPr lang="en-US" dirty="0"/>
              <a:t>Let students come up with as many answers to why as possible. Hopefully, some students will provide proximate answers, and some will provide ultimate answers.</a:t>
            </a:r>
          </a:p>
        </p:txBody>
      </p:sp>
      <p:sp>
        <p:nvSpPr>
          <p:cNvPr id="4" name="Slide Number Placeholder 3"/>
          <p:cNvSpPr>
            <a:spLocks noGrp="1"/>
          </p:cNvSpPr>
          <p:nvPr>
            <p:ph type="sldNum" sz="quarter" idx="10"/>
          </p:nvPr>
        </p:nvSpPr>
        <p:spPr/>
        <p:txBody>
          <a:bodyPr/>
          <a:lstStyle/>
          <a:p>
            <a:fld id="{3AA742D7-04C0-47DA-AE36-385B03F7E4EA}" type="slidenum">
              <a:rPr lang="en-US" smtClean="0"/>
              <a:t>3</a:t>
            </a:fld>
            <a:endParaRPr lang="en-US"/>
          </a:p>
        </p:txBody>
      </p:sp>
    </p:spTree>
    <p:extLst>
      <p:ext uri="{BB962C8B-B14F-4D97-AF65-F5344CB8AC3E}">
        <p14:creationId xmlns:p14="http://schemas.microsoft.com/office/powerpoint/2010/main" val="198254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indicated that patients in the permissive group did better overall than those in the aggressive group. It is important to note that this does not mean that we should never reduce fevers.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Carl I. Schulman, Nicholas </a:t>
            </a:r>
            <a:r>
              <a:rPr lang="en-CA" sz="1200" b="0" i="0" kern="1200" dirty="0" err="1">
                <a:solidFill>
                  <a:schemeClr val="tx1"/>
                </a:solidFill>
                <a:effectLst/>
                <a:latin typeface="+mn-lt"/>
                <a:ea typeface="+mn-ea"/>
                <a:cs typeface="+mn-cs"/>
              </a:rPr>
              <a:t>Namias</a:t>
            </a:r>
            <a:r>
              <a:rPr lang="en-CA" sz="1200" b="0" i="0" kern="1200" dirty="0">
                <a:solidFill>
                  <a:schemeClr val="tx1"/>
                </a:solidFill>
                <a:effectLst/>
                <a:latin typeface="+mn-lt"/>
                <a:ea typeface="+mn-ea"/>
                <a:cs typeface="+mn-cs"/>
              </a:rPr>
              <a:t>, James Doherty, Ronald J. Manning, Pamela Li, Ahmed </a:t>
            </a:r>
            <a:r>
              <a:rPr lang="en-CA" sz="1200" b="0" i="0" kern="1200" dirty="0" err="1">
                <a:solidFill>
                  <a:schemeClr val="tx1"/>
                </a:solidFill>
                <a:effectLst/>
                <a:latin typeface="+mn-lt"/>
                <a:ea typeface="+mn-ea"/>
                <a:cs typeface="+mn-cs"/>
              </a:rPr>
              <a:t>Elhaddad</a:t>
            </a:r>
            <a:r>
              <a:rPr lang="en-CA" sz="1200" b="0" i="0" kern="1200" dirty="0">
                <a:solidFill>
                  <a:schemeClr val="tx1"/>
                </a:solidFill>
                <a:effectLst/>
                <a:latin typeface="+mn-lt"/>
                <a:ea typeface="+mn-ea"/>
                <a:cs typeface="+mn-cs"/>
              </a:rPr>
              <a:t>, David </a:t>
            </a:r>
            <a:r>
              <a:rPr lang="en-CA" sz="1200" b="0" i="0" kern="1200" dirty="0" err="1">
                <a:solidFill>
                  <a:schemeClr val="tx1"/>
                </a:solidFill>
                <a:effectLst/>
                <a:latin typeface="+mn-lt"/>
                <a:ea typeface="+mn-ea"/>
                <a:cs typeface="+mn-cs"/>
              </a:rPr>
              <a:t>Lasko</a:t>
            </a:r>
            <a:r>
              <a:rPr lang="en-CA" sz="1200" b="0" i="0" kern="1200" dirty="0">
                <a:solidFill>
                  <a:schemeClr val="tx1"/>
                </a:solidFill>
                <a:effectLst/>
                <a:latin typeface="+mn-lt"/>
                <a:ea typeface="+mn-ea"/>
                <a:cs typeface="+mn-cs"/>
              </a:rPr>
              <a:t>, Jose </a:t>
            </a:r>
            <a:r>
              <a:rPr lang="en-CA" sz="1200" b="0" i="0" kern="1200" dirty="0" err="1">
                <a:solidFill>
                  <a:schemeClr val="tx1"/>
                </a:solidFill>
                <a:effectLst/>
                <a:latin typeface="+mn-lt"/>
                <a:ea typeface="+mn-ea"/>
                <a:cs typeface="+mn-cs"/>
              </a:rPr>
              <a:t>Amortegui</a:t>
            </a:r>
            <a:r>
              <a:rPr lang="en-CA" sz="1200" b="0" i="0" kern="1200" dirty="0">
                <a:solidFill>
                  <a:schemeClr val="tx1"/>
                </a:solidFill>
                <a:effectLst/>
                <a:latin typeface="+mn-lt"/>
                <a:ea typeface="+mn-ea"/>
                <a:cs typeface="+mn-cs"/>
              </a:rPr>
              <a:t>, Christopher J. Dy, Lucie </a:t>
            </a:r>
            <a:r>
              <a:rPr lang="en-CA" sz="1200" b="0" i="0" kern="1200" dirty="0" err="1">
                <a:solidFill>
                  <a:schemeClr val="tx1"/>
                </a:solidFill>
                <a:effectLst/>
                <a:latin typeface="+mn-lt"/>
                <a:ea typeface="+mn-ea"/>
                <a:cs typeface="+mn-cs"/>
              </a:rPr>
              <a:t>Dlugasch</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Gio</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Baracco</a:t>
            </a:r>
            <a:r>
              <a:rPr lang="en-CA" sz="1200" b="0" i="0" kern="1200" dirty="0">
                <a:solidFill>
                  <a:schemeClr val="tx1"/>
                </a:solidFill>
                <a:effectLst/>
                <a:latin typeface="+mn-lt"/>
                <a:ea typeface="+mn-ea"/>
                <a:cs typeface="+mn-cs"/>
              </a:rPr>
              <a:t>, and Stephen M. Cohn. Surgical </a:t>
            </a:r>
            <a:r>
              <a:rPr lang="en-CA" sz="1200" b="0" i="0" kern="1200" dirty="0" err="1">
                <a:solidFill>
                  <a:schemeClr val="tx1"/>
                </a:solidFill>
                <a:effectLst/>
                <a:latin typeface="+mn-lt"/>
                <a:ea typeface="+mn-ea"/>
                <a:cs typeface="+mn-cs"/>
              </a:rPr>
              <a:t>Infections.Dec</a:t>
            </a:r>
            <a:r>
              <a:rPr lang="en-CA" sz="1200" b="0" i="0" kern="1200" dirty="0">
                <a:solidFill>
                  <a:schemeClr val="tx1"/>
                </a:solidFill>
                <a:effectLst/>
                <a:latin typeface="+mn-lt"/>
                <a:ea typeface="+mn-ea"/>
                <a:cs typeface="+mn-cs"/>
              </a:rPr>
              <a:t> 2005.369-375.</a:t>
            </a:r>
            <a:r>
              <a:rPr lang="en-CA" sz="1200" b="0" i="0" u="none" strike="noStrike" kern="1200" dirty="0">
                <a:solidFill>
                  <a:schemeClr val="tx1"/>
                </a:solidFill>
                <a:effectLst/>
                <a:latin typeface="+mn-lt"/>
                <a:ea typeface="+mn-ea"/>
                <a:cs typeface="+mn-cs"/>
                <a:hlinkClick r:id="rId3"/>
              </a:rPr>
              <a:t>http://doi.org/10.1089/sur.2005.6.369</a:t>
            </a: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A742D7-04C0-47DA-AE36-385B03F7E4EA}" type="slidenum">
              <a:rPr lang="en-US" smtClean="0"/>
              <a:t>24</a:t>
            </a:fld>
            <a:endParaRPr lang="en-US"/>
          </a:p>
        </p:txBody>
      </p:sp>
    </p:spTree>
    <p:extLst>
      <p:ext uri="{BB962C8B-B14F-4D97-AF65-F5344CB8AC3E}">
        <p14:creationId xmlns:p14="http://schemas.microsoft.com/office/powerpoint/2010/main" val="63786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evolutionary constraints by discussing street layouts. </a:t>
            </a:r>
          </a:p>
          <a:p>
            <a:endParaRPr lang="en-CA" dirty="0"/>
          </a:p>
          <a:p>
            <a:r>
              <a:rPr lang="en-CA" dirty="0"/>
              <a:t>Many cities are organized around a grid system, which eases navigation. Boston, MA is notorious for having a road system that is difficult to navigate. </a:t>
            </a:r>
          </a:p>
          <a:p>
            <a:r>
              <a:rPr lang="en-CA" dirty="0"/>
              <a:t>The common explanation given for this is that the roads were paved on top of old cow paths.</a:t>
            </a:r>
          </a:p>
        </p:txBody>
      </p:sp>
      <p:sp>
        <p:nvSpPr>
          <p:cNvPr id="4" name="Slide Number Placeholder 3"/>
          <p:cNvSpPr>
            <a:spLocks noGrp="1"/>
          </p:cNvSpPr>
          <p:nvPr>
            <p:ph type="sldNum" sz="quarter" idx="5"/>
          </p:nvPr>
        </p:nvSpPr>
        <p:spPr/>
        <p:txBody>
          <a:bodyPr/>
          <a:lstStyle/>
          <a:p>
            <a:fld id="{3AA742D7-04C0-47DA-AE36-385B03F7E4EA}" type="slidenum">
              <a:rPr lang="en-US" smtClean="0"/>
              <a:t>26</a:t>
            </a:fld>
            <a:endParaRPr lang="en-US"/>
          </a:p>
        </p:txBody>
      </p:sp>
    </p:spTree>
    <p:extLst>
      <p:ext uri="{BB962C8B-B14F-4D97-AF65-F5344CB8AC3E}">
        <p14:creationId xmlns:p14="http://schemas.microsoft.com/office/powerpoint/2010/main" val="176627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consider whether it would be possible for Boston to go from their current road layout to a grid system. Typically, students will realize that it would be too disruptive to completely reroute all of the streets. </a:t>
            </a:r>
          </a:p>
        </p:txBody>
      </p:sp>
      <p:sp>
        <p:nvSpPr>
          <p:cNvPr id="4" name="Slide Number Placeholder 3"/>
          <p:cNvSpPr>
            <a:spLocks noGrp="1"/>
          </p:cNvSpPr>
          <p:nvPr>
            <p:ph type="sldNum" sz="quarter" idx="5"/>
          </p:nvPr>
        </p:nvSpPr>
        <p:spPr/>
        <p:txBody>
          <a:bodyPr/>
          <a:lstStyle/>
          <a:p>
            <a:fld id="{3AA742D7-04C0-47DA-AE36-385B03F7E4EA}" type="slidenum">
              <a:rPr lang="en-US" smtClean="0"/>
              <a:t>27</a:t>
            </a:fld>
            <a:endParaRPr lang="en-US"/>
          </a:p>
        </p:txBody>
      </p:sp>
    </p:spTree>
    <p:extLst>
      <p:ext uri="{BB962C8B-B14F-4D97-AF65-F5344CB8AC3E}">
        <p14:creationId xmlns:p14="http://schemas.microsoft.com/office/powerpoint/2010/main" val="615668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Recap the issue of completely changing Boston’s layout, use as a segue into discussing constraints on Evolution.</a:t>
            </a:r>
          </a:p>
        </p:txBody>
      </p:sp>
      <p:sp>
        <p:nvSpPr>
          <p:cNvPr id="4" name="Slide Number Placeholder 3"/>
          <p:cNvSpPr>
            <a:spLocks noGrp="1"/>
          </p:cNvSpPr>
          <p:nvPr>
            <p:ph type="sldNum" sz="quarter" idx="5"/>
          </p:nvPr>
        </p:nvSpPr>
        <p:spPr/>
        <p:txBody>
          <a:bodyPr/>
          <a:lstStyle/>
          <a:p>
            <a:fld id="{3AA742D7-04C0-47DA-AE36-385B03F7E4EA}" type="slidenum">
              <a:rPr lang="en-US" smtClean="0"/>
              <a:t>28</a:t>
            </a:fld>
            <a:endParaRPr lang="en-US"/>
          </a:p>
        </p:txBody>
      </p:sp>
    </p:spTree>
    <p:extLst>
      <p:ext uri="{BB962C8B-B14F-4D97-AF65-F5344CB8AC3E}">
        <p14:creationId xmlns:p14="http://schemas.microsoft.com/office/powerpoint/2010/main" val="423954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Walk through different types of constraints on evolution</a:t>
            </a:r>
          </a:p>
        </p:txBody>
      </p:sp>
      <p:sp>
        <p:nvSpPr>
          <p:cNvPr id="4" name="Slide Number Placeholder 3"/>
          <p:cNvSpPr>
            <a:spLocks noGrp="1"/>
          </p:cNvSpPr>
          <p:nvPr>
            <p:ph type="sldNum" sz="quarter" idx="5"/>
          </p:nvPr>
        </p:nvSpPr>
        <p:spPr/>
        <p:txBody>
          <a:bodyPr/>
          <a:lstStyle/>
          <a:p>
            <a:fld id="{3AA742D7-04C0-47DA-AE36-385B03F7E4EA}" type="slidenum">
              <a:rPr lang="en-US" smtClean="0"/>
              <a:t>29</a:t>
            </a:fld>
            <a:endParaRPr lang="en-US"/>
          </a:p>
        </p:txBody>
      </p:sp>
    </p:spTree>
    <p:extLst>
      <p:ext uri="{BB962C8B-B14F-4D97-AF65-F5344CB8AC3E}">
        <p14:creationId xmlns:p14="http://schemas.microsoft.com/office/powerpoint/2010/main" val="4287781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Pivot to trade-offs by having students consider whether it is possible to have a car that does it all.</a:t>
            </a:r>
          </a:p>
        </p:txBody>
      </p:sp>
      <p:sp>
        <p:nvSpPr>
          <p:cNvPr id="4" name="Slide Number Placeholder 3"/>
          <p:cNvSpPr>
            <a:spLocks noGrp="1"/>
          </p:cNvSpPr>
          <p:nvPr>
            <p:ph type="sldNum" sz="quarter" idx="5"/>
          </p:nvPr>
        </p:nvSpPr>
        <p:spPr/>
        <p:txBody>
          <a:bodyPr/>
          <a:lstStyle/>
          <a:p>
            <a:fld id="{3AA742D7-04C0-47DA-AE36-385B03F7E4EA}" type="slidenum">
              <a:rPr lang="en-US" smtClean="0"/>
              <a:t>31</a:t>
            </a:fld>
            <a:endParaRPr lang="en-US"/>
          </a:p>
        </p:txBody>
      </p:sp>
    </p:spTree>
    <p:extLst>
      <p:ext uri="{BB962C8B-B14F-4D97-AF65-F5344CB8AC3E}">
        <p14:creationId xmlns:p14="http://schemas.microsoft.com/office/powerpoint/2010/main" val="188846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auto-industry could create affordable cars where the question marks are, they certainly would. But engineering is constrained by trade-offs.</a:t>
            </a:r>
          </a:p>
          <a:p>
            <a:endParaRPr lang="en-US" dirty="0"/>
          </a:p>
          <a:p>
            <a:r>
              <a:rPr lang="en-US" dirty="0"/>
              <a:t>Transition to next slide: “You may be wondering why we are talking about cars…</a:t>
            </a:r>
          </a:p>
          <a:p>
            <a:r>
              <a:rPr lang="en-US" dirty="0"/>
              <a:t>Well, the same general principle applies to phenotypes…”</a:t>
            </a:r>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32</a:t>
            </a:fld>
            <a:endParaRPr lang="en-US"/>
          </a:p>
        </p:txBody>
      </p:sp>
    </p:spTree>
    <p:extLst>
      <p:ext uri="{BB962C8B-B14F-4D97-AF65-F5344CB8AC3E}">
        <p14:creationId xmlns:p14="http://schemas.microsoft.com/office/powerpoint/2010/main" val="67624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discuss how energy allocation includes trade-offs. Energy invested into energy cannot be invested into reproduction, and vice versa. Early childhood sicknesses that result in energetically costly immune responses can take away from energy that would otherwise go toward development.</a:t>
            </a:r>
          </a:p>
          <a:p>
            <a:endParaRPr lang="en-CA" dirty="0"/>
          </a:p>
          <a:p>
            <a:r>
              <a:rPr lang="en-CA" dirty="0"/>
              <a:t>Can also discuss </a:t>
            </a:r>
            <a:r>
              <a:rPr lang="en-CA" dirty="0" err="1"/>
              <a:t>colles</a:t>
            </a:r>
            <a:r>
              <a:rPr lang="en-CA" dirty="0"/>
              <a:t> fractures of the wrist. Thicker bones in the wrist might make it harder to fracture one’s wrist – but it would likely reduce wrist mobility.</a:t>
            </a:r>
          </a:p>
        </p:txBody>
      </p:sp>
      <p:sp>
        <p:nvSpPr>
          <p:cNvPr id="4" name="Slide Number Placeholder 3"/>
          <p:cNvSpPr>
            <a:spLocks noGrp="1"/>
          </p:cNvSpPr>
          <p:nvPr>
            <p:ph type="sldNum" sz="quarter" idx="5"/>
          </p:nvPr>
        </p:nvSpPr>
        <p:spPr/>
        <p:txBody>
          <a:bodyPr/>
          <a:lstStyle/>
          <a:p>
            <a:fld id="{3AA742D7-04C0-47DA-AE36-385B03F7E4EA}" type="slidenum">
              <a:rPr lang="en-US" smtClean="0"/>
              <a:t>33</a:t>
            </a:fld>
            <a:endParaRPr lang="en-US"/>
          </a:p>
        </p:txBody>
      </p:sp>
    </p:spTree>
    <p:extLst>
      <p:ext uri="{BB962C8B-B14F-4D97-AF65-F5344CB8AC3E}">
        <p14:creationId xmlns:p14="http://schemas.microsoft.com/office/powerpoint/2010/main" val="3695218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take time to come up with an answer silently to themselves, then allow time for students to discuss with neighbors.</a:t>
            </a:r>
          </a:p>
          <a:p>
            <a:endParaRPr lang="en-CA" dirty="0"/>
          </a:p>
          <a:p>
            <a:r>
              <a:rPr lang="en-CA" dirty="0"/>
              <a:t>Question comes from: </a:t>
            </a:r>
            <a:r>
              <a:rPr lang="en-US" sz="1200" b="0" i="0" kern="1200" dirty="0">
                <a:solidFill>
                  <a:schemeClr val="tx1"/>
                </a:solidFill>
                <a:effectLst/>
                <a:latin typeface="+mn-lt"/>
                <a:ea typeface="+mn-ea"/>
                <a:cs typeface="+mn-cs"/>
              </a:rPr>
              <a:t>Anderson, D. L., Fisher, K. M., &amp; Norman, G. J. (2002). Development and evaluation of the conceptual inventory of natural selection. </a:t>
            </a:r>
            <a:r>
              <a:rPr lang="en-US" sz="1200" b="0" i="1" kern="1200" dirty="0">
                <a:solidFill>
                  <a:schemeClr val="tx1"/>
                </a:solidFill>
                <a:effectLst/>
                <a:latin typeface="+mn-lt"/>
                <a:ea typeface="+mn-ea"/>
                <a:cs typeface="+mn-cs"/>
              </a:rPr>
              <a:t>Journal of research in science teaching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39</a:t>
            </a:r>
            <a:r>
              <a:rPr lang="en-US" sz="1200" b="0" i="0" kern="1200" dirty="0">
                <a:solidFill>
                  <a:schemeClr val="tx1"/>
                </a:solidFill>
                <a:effectLst/>
                <a:latin typeface="+mn-lt"/>
                <a:ea typeface="+mn-ea"/>
                <a:cs typeface="+mn-cs"/>
              </a:rPr>
              <a:t>(10), 952-978.</a:t>
            </a:r>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35</a:t>
            </a:fld>
            <a:endParaRPr lang="en-US"/>
          </a:p>
        </p:txBody>
      </p:sp>
    </p:spTree>
    <p:extLst>
      <p:ext uri="{BB962C8B-B14F-4D97-AF65-F5344CB8AC3E}">
        <p14:creationId xmlns:p14="http://schemas.microsoft.com/office/powerpoint/2010/main" val="99856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goal of this question is to clarify that the number of surviving offspring is the most important metric for natural selection – not necessarily health, vigor, or strength.</a:t>
            </a:r>
          </a:p>
        </p:txBody>
      </p:sp>
      <p:sp>
        <p:nvSpPr>
          <p:cNvPr id="4" name="Slide Number Placeholder 3"/>
          <p:cNvSpPr>
            <a:spLocks noGrp="1"/>
          </p:cNvSpPr>
          <p:nvPr>
            <p:ph type="sldNum" sz="quarter" idx="5"/>
          </p:nvPr>
        </p:nvSpPr>
        <p:spPr/>
        <p:txBody>
          <a:bodyPr/>
          <a:lstStyle/>
          <a:p>
            <a:fld id="{3AA742D7-04C0-47DA-AE36-385B03F7E4EA}" type="slidenum">
              <a:rPr lang="en-US" smtClean="0"/>
              <a:t>36</a:t>
            </a:fld>
            <a:endParaRPr lang="en-US"/>
          </a:p>
        </p:txBody>
      </p:sp>
    </p:spTree>
    <p:extLst>
      <p:ext uri="{BB962C8B-B14F-4D97-AF65-F5344CB8AC3E}">
        <p14:creationId xmlns:p14="http://schemas.microsoft.com/office/powerpoint/2010/main" val="263899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Recap with possible explanations to why baby ducks follow their mother duck. Explain that some explanations are more proximate in nature, while others are more ultimate. For advanced students, one may choose to break these out further according to Tinbergen’s Four questions/explanations (Proximate – mechanistic. Proximate – ontogeny/developmental. Ultimate – Function/adaptation. Ultimate- Phylogeny). </a:t>
            </a:r>
          </a:p>
        </p:txBody>
      </p:sp>
      <p:sp>
        <p:nvSpPr>
          <p:cNvPr id="4" name="Slide Number Placeholder 3"/>
          <p:cNvSpPr>
            <a:spLocks noGrp="1"/>
          </p:cNvSpPr>
          <p:nvPr>
            <p:ph type="sldNum" sz="quarter" idx="5"/>
          </p:nvPr>
        </p:nvSpPr>
        <p:spPr/>
        <p:txBody>
          <a:bodyPr/>
          <a:lstStyle/>
          <a:p>
            <a:fld id="{3AA742D7-04C0-47DA-AE36-385B03F7E4EA}" type="slidenum">
              <a:rPr lang="en-US" smtClean="0"/>
              <a:t>4</a:t>
            </a:fld>
            <a:endParaRPr lang="en-US"/>
          </a:p>
        </p:txBody>
      </p:sp>
    </p:spTree>
    <p:extLst>
      <p:ext uri="{BB962C8B-B14F-4D97-AF65-F5344CB8AC3E}">
        <p14:creationId xmlns:p14="http://schemas.microsoft.com/office/powerpoint/2010/main" val="132031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Sometimes traits that are selected for that help increase reproductive success come at the expense of greater disease risks.</a:t>
            </a:r>
          </a:p>
          <a:p>
            <a:endParaRPr lang="en-CA" dirty="0"/>
          </a:p>
          <a:p>
            <a:r>
              <a:rPr lang="en-CA" dirty="0"/>
              <a:t>One example is the increased risk of cancer that comes with selection for the ability to grow large antlers rapidly.</a:t>
            </a:r>
          </a:p>
        </p:txBody>
      </p:sp>
      <p:sp>
        <p:nvSpPr>
          <p:cNvPr id="4" name="Slide Number Placeholder 3"/>
          <p:cNvSpPr>
            <a:spLocks noGrp="1"/>
          </p:cNvSpPr>
          <p:nvPr>
            <p:ph type="sldNum" sz="quarter" idx="5"/>
          </p:nvPr>
        </p:nvSpPr>
        <p:spPr/>
        <p:txBody>
          <a:bodyPr/>
          <a:lstStyle/>
          <a:p>
            <a:fld id="{3AA742D7-04C0-47DA-AE36-385B03F7E4EA}" type="slidenum">
              <a:rPr lang="en-US" smtClean="0"/>
              <a:t>37</a:t>
            </a:fld>
            <a:endParaRPr lang="en-US"/>
          </a:p>
        </p:txBody>
      </p:sp>
    </p:spTree>
    <p:extLst>
      <p:ext uri="{BB962C8B-B14F-4D97-AF65-F5344CB8AC3E}">
        <p14:creationId xmlns:p14="http://schemas.microsoft.com/office/powerpoint/2010/main" val="3287601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this slide to explain how these six explanations serve as a useful framework.</a:t>
            </a:r>
          </a:p>
          <a:p>
            <a:br>
              <a:rPr lang="en-CA" dirty="0"/>
            </a:br>
            <a:r>
              <a:rPr lang="en-CA" dirty="0"/>
              <a:t>Students should know that this lesson was not aimed to make them experts in each of these six principles, but instead to introduce them. Make it clear that these principles underlie a lot of work in a </a:t>
            </a:r>
            <a:r>
              <a:rPr lang="en-CA" dirty="0" err="1"/>
              <a:t>EvMed</a:t>
            </a:r>
            <a:r>
              <a:rPr lang="en-CA" dirty="0"/>
              <a:t>, and when considering ultimate explanations for disease risks, these will commonly be part of the story.</a:t>
            </a:r>
          </a:p>
          <a:p>
            <a:endParaRPr lang="en-CA" dirty="0"/>
          </a:p>
          <a:p>
            <a:r>
              <a:rPr lang="en-CA" dirty="0"/>
              <a:t>It should also be made clear to students that these are not mutually exclusive. In fact, understanding most diseases from an evolutionary point of view requires combining two or more of these principles.</a:t>
            </a:r>
          </a:p>
        </p:txBody>
      </p:sp>
      <p:sp>
        <p:nvSpPr>
          <p:cNvPr id="4" name="Slide Number Placeholder 3"/>
          <p:cNvSpPr>
            <a:spLocks noGrp="1"/>
          </p:cNvSpPr>
          <p:nvPr>
            <p:ph type="sldNum" sz="quarter" idx="5"/>
          </p:nvPr>
        </p:nvSpPr>
        <p:spPr/>
        <p:txBody>
          <a:bodyPr/>
          <a:lstStyle/>
          <a:p>
            <a:fld id="{3AA742D7-04C0-47DA-AE36-385B03F7E4EA}" type="slidenum">
              <a:rPr lang="en-US" smtClean="0"/>
              <a:t>39</a:t>
            </a:fld>
            <a:endParaRPr lang="en-US"/>
          </a:p>
        </p:txBody>
      </p:sp>
    </p:spTree>
    <p:extLst>
      <p:ext uri="{BB962C8B-B14F-4D97-AF65-F5344CB8AC3E}">
        <p14:creationId xmlns:p14="http://schemas.microsoft.com/office/powerpoint/2010/main" val="160434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re-open their envelopes, </a:t>
            </a:r>
            <a:r>
              <a:rPr lang="en-CA"/>
              <a:t>and </a:t>
            </a:r>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40</a:t>
            </a:fld>
            <a:endParaRPr lang="en-US"/>
          </a:p>
        </p:txBody>
      </p:sp>
    </p:spTree>
    <p:extLst>
      <p:ext uri="{BB962C8B-B14F-4D97-AF65-F5344CB8AC3E}">
        <p14:creationId xmlns:p14="http://schemas.microsoft.com/office/powerpoint/2010/main" val="2681748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41</a:t>
            </a:fld>
            <a:endParaRPr lang="en-US"/>
          </a:p>
        </p:txBody>
      </p:sp>
    </p:spTree>
    <p:extLst>
      <p:ext uri="{BB962C8B-B14F-4D97-AF65-F5344CB8AC3E}">
        <p14:creationId xmlns:p14="http://schemas.microsoft.com/office/powerpoint/2010/main" val="1040025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42</a:t>
            </a:fld>
            <a:endParaRPr lang="en-US"/>
          </a:p>
        </p:txBody>
      </p:sp>
    </p:spTree>
    <p:extLst>
      <p:ext uri="{BB962C8B-B14F-4D97-AF65-F5344CB8AC3E}">
        <p14:creationId xmlns:p14="http://schemas.microsoft.com/office/powerpoint/2010/main" val="288675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explanation of what a proximate vs. ultimate explanation refers to.</a:t>
            </a:r>
          </a:p>
        </p:txBody>
      </p:sp>
      <p:sp>
        <p:nvSpPr>
          <p:cNvPr id="4" name="Slide Number Placeholder 3"/>
          <p:cNvSpPr>
            <a:spLocks noGrp="1"/>
          </p:cNvSpPr>
          <p:nvPr>
            <p:ph type="sldNum" sz="quarter" idx="10"/>
          </p:nvPr>
        </p:nvSpPr>
        <p:spPr/>
        <p:txBody>
          <a:bodyPr/>
          <a:lstStyle/>
          <a:p>
            <a:fld id="{3AA742D7-04C0-47DA-AE36-385B03F7E4EA}" type="slidenum">
              <a:rPr lang="en-US" smtClean="0"/>
              <a:t>5</a:t>
            </a:fld>
            <a:endParaRPr lang="en-US"/>
          </a:p>
        </p:txBody>
      </p:sp>
    </p:spTree>
    <p:extLst>
      <p:ext uri="{BB962C8B-B14F-4D97-AF65-F5344CB8AC3E}">
        <p14:creationId xmlns:p14="http://schemas.microsoft.com/office/powerpoint/2010/main" val="350158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Pose the ultimate/evolutionary questions – why do we get sick? Answering this question is the focus of this lesson.</a:t>
            </a:r>
          </a:p>
          <a:p>
            <a:endParaRPr lang="en-CA" dirty="0"/>
          </a:p>
          <a:p>
            <a:r>
              <a:rPr lang="en-CA" dirty="0"/>
              <a:t>This can be a rhetorical question with the aim to point out how we often focus on adaptations and natural selection, but disease persists. Most medical research focuses on proximate questions – but we can also approach these from an evolutionary point of view. </a:t>
            </a:r>
          </a:p>
          <a:p>
            <a:endParaRPr lang="en-CA" dirty="0"/>
          </a:p>
        </p:txBody>
      </p:sp>
      <p:sp>
        <p:nvSpPr>
          <p:cNvPr id="4" name="Slide Number Placeholder 3"/>
          <p:cNvSpPr>
            <a:spLocks noGrp="1"/>
          </p:cNvSpPr>
          <p:nvPr>
            <p:ph type="sldNum" sz="quarter" idx="5"/>
          </p:nvPr>
        </p:nvSpPr>
        <p:spPr/>
        <p:txBody>
          <a:bodyPr/>
          <a:lstStyle/>
          <a:p>
            <a:fld id="{3AA742D7-04C0-47DA-AE36-385B03F7E4EA}" type="slidenum">
              <a:rPr lang="en-US" smtClean="0"/>
              <a:t>6</a:t>
            </a:fld>
            <a:endParaRPr lang="en-US"/>
          </a:p>
        </p:txBody>
      </p:sp>
    </p:spTree>
    <p:extLst>
      <p:ext uri="{BB962C8B-B14F-4D97-AF65-F5344CB8AC3E}">
        <p14:creationId xmlns:p14="http://schemas.microsoft.com/office/powerpoint/2010/main" val="344350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Provide a brief introduction to “Evolutionary Medicine” as an interdisciplinary approach that is interested in ultimate explanations for disease.</a:t>
            </a:r>
          </a:p>
          <a:p>
            <a:endParaRPr lang="en-CA" dirty="0"/>
          </a:p>
          <a:p>
            <a:r>
              <a:rPr lang="en-CA" dirty="0"/>
              <a:t>Provide learning goals for the lesson. This lesson aims to introduce the six ultimate explanations for why we are vulnerable to disease. However, as a single day activity, it is unable to go too deep, so be sure to manage expectations and stay on track to use this as a broad overview lesson.</a:t>
            </a:r>
          </a:p>
        </p:txBody>
      </p:sp>
      <p:sp>
        <p:nvSpPr>
          <p:cNvPr id="4" name="Slide Number Placeholder 3"/>
          <p:cNvSpPr>
            <a:spLocks noGrp="1"/>
          </p:cNvSpPr>
          <p:nvPr>
            <p:ph type="sldNum" sz="quarter" idx="5"/>
          </p:nvPr>
        </p:nvSpPr>
        <p:spPr/>
        <p:txBody>
          <a:bodyPr/>
          <a:lstStyle/>
          <a:p>
            <a:fld id="{3AA742D7-04C0-47DA-AE36-385B03F7E4EA}" type="slidenum">
              <a:rPr lang="en-US" smtClean="0"/>
              <a:t>7</a:t>
            </a:fld>
            <a:endParaRPr lang="en-US"/>
          </a:p>
        </p:txBody>
      </p:sp>
    </p:spTree>
    <p:extLst>
      <p:ext uri="{BB962C8B-B14F-4D97-AF65-F5344CB8AC3E}">
        <p14:creationId xmlns:p14="http://schemas.microsoft.com/office/powerpoint/2010/main" val="30411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generate ultimate hypotheses for why we seem to prefer unhealthy foods that are salty/sugary/fatty. Have them discuss it with their neighbors.</a:t>
            </a:r>
          </a:p>
        </p:txBody>
      </p:sp>
      <p:sp>
        <p:nvSpPr>
          <p:cNvPr id="4" name="Slide Number Placeholder 3"/>
          <p:cNvSpPr>
            <a:spLocks noGrp="1"/>
          </p:cNvSpPr>
          <p:nvPr>
            <p:ph type="sldNum" sz="quarter" idx="5"/>
          </p:nvPr>
        </p:nvSpPr>
        <p:spPr/>
        <p:txBody>
          <a:bodyPr/>
          <a:lstStyle/>
          <a:p>
            <a:fld id="{3AA742D7-04C0-47DA-AE36-385B03F7E4EA}" type="slidenum">
              <a:rPr lang="en-US" smtClean="0"/>
              <a:t>8</a:t>
            </a:fld>
            <a:endParaRPr lang="en-US"/>
          </a:p>
        </p:txBody>
      </p:sp>
    </p:spTree>
    <p:extLst>
      <p:ext uri="{BB962C8B-B14F-4D97-AF65-F5344CB8AC3E}">
        <p14:creationId xmlns:p14="http://schemas.microsoft.com/office/powerpoint/2010/main" val="127379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idea of evolutionary mismatch as it pertains to food availability. Most of human evolution occurred in environments where high calorie meals were not readily available and foods that were calorie rich were something to take advantage of. The transition to a cultural environment where foods high in salt, fat, and sugar became readily available has been very recent, and the production of these foods essentially “hijacks” evolved preferences for these foods.</a:t>
            </a:r>
          </a:p>
        </p:txBody>
      </p:sp>
      <p:sp>
        <p:nvSpPr>
          <p:cNvPr id="4" name="Slide Number Placeholder 3"/>
          <p:cNvSpPr>
            <a:spLocks noGrp="1"/>
          </p:cNvSpPr>
          <p:nvPr>
            <p:ph type="sldNum" sz="quarter" idx="10"/>
          </p:nvPr>
        </p:nvSpPr>
        <p:spPr/>
        <p:txBody>
          <a:bodyPr/>
          <a:lstStyle/>
          <a:p>
            <a:fld id="{3AA742D7-04C0-47DA-AE36-385B03F7E4EA}" type="slidenum">
              <a:rPr lang="en-US" smtClean="0"/>
              <a:t>9</a:t>
            </a:fld>
            <a:endParaRPr lang="en-US"/>
          </a:p>
        </p:txBody>
      </p:sp>
    </p:spTree>
    <p:extLst>
      <p:ext uri="{BB962C8B-B14F-4D97-AF65-F5344CB8AC3E}">
        <p14:creationId xmlns:p14="http://schemas.microsoft.com/office/powerpoint/2010/main" val="23944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Often times, mismatch diseases emerge from lifestyle changes that we view as beneficial. For example, medical advances eliminated helminth (parasitic worm) across many populations. However, it appears that the disappearance of helminth infections has altered immune function in a way that has led to an increase in infections.</a:t>
            </a:r>
          </a:p>
          <a:p>
            <a:endParaRPr lang="en-CA" dirty="0"/>
          </a:p>
          <a:p>
            <a:r>
              <a:rPr lang="en-CA" dirty="0"/>
              <a:t>It is important to note that the evidence presented by these maps is only correlational.</a:t>
            </a:r>
          </a:p>
        </p:txBody>
      </p:sp>
      <p:sp>
        <p:nvSpPr>
          <p:cNvPr id="4" name="Slide Number Placeholder 3"/>
          <p:cNvSpPr>
            <a:spLocks noGrp="1"/>
          </p:cNvSpPr>
          <p:nvPr>
            <p:ph type="sldNum" sz="quarter" idx="5"/>
          </p:nvPr>
        </p:nvSpPr>
        <p:spPr/>
        <p:txBody>
          <a:bodyPr/>
          <a:lstStyle/>
          <a:p>
            <a:fld id="{3AA742D7-04C0-47DA-AE36-385B03F7E4EA}" type="slidenum">
              <a:rPr lang="en-US" smtClean="0"/>
              <a:t>10</a:t>
            </a:fld>
            <a:endParaRPr lang="en-US"/>
          </a:p>
        </p:txBody>
      </p:sp>
    </p:spTree>
    <p:extLst>
      <p:ext uri="{BB962C8B-B14F-4D97-AF65-F5344CB8AC3E}">
        <p14:creationId xmlns:p14="http://schemas.microsoft.com/office/powerpoint/2010/main" val="372485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174045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271100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327626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46E7-7E3E-4290-AB2B-896E39B8EEB5}"/>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935E273-5D11-46FF-8CAA-5B09DFCD91E8}"/>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58300-C97C-4020-AC71-79E8D4F2425B}"/>
              </a:ext>
            </a:extLst>
          </p:cNvPr>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a:extLst>
              <a:ext uri="{FF2B5EF4-FFF2-40B4-BE49-F238E27FC236}">
                <a16:creationId xmlns:a16="http://schemas.microsoft.com/office/drawing/2014/main" id="{B80A33B8-6D86-4359-801A-91601F929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F05BC-35F0-4C55-95E7-A415C13ACC1C}"/>
              </a:ext>
            </a:extLst>
          </p:cNvPr>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87193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373901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A99C2B-B155-4397-A024-2E07F25D59AD}"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252261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99C2B-B155-4397-A024-2E07F25D59AD}"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236508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99C2B-B155-4397-A024-2E07F25D59AD}"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74476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99C2B-B155-4397-A024-2E07F25D59AD}"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386181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99C2B-B155-4397-A024-2E07F25D59AD}"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208397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A99C2B-B155-4397-A024-2E07F25D59AD}"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248267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A99C2B-B155-4397-A024-2E07F25D59AD}"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0D71A-6FF1-4B76-9300-20D2736E823E}" type="slidenum">
              <a:rPr lang="en-US" smtClean="0"/>
              <a:t>‹#›</a:t>
            </a:fld>
            <a:endParaRPr lang="en-US"/>
          </a:p>
        </p:txBody>
      </p:sp>
    </p:spTree>
    <p:extLst>
      <p:ext uri="{BB962C8B-B14F-4D97-AF65-F5344CB8AC3E}">
        <p14:creationId xmlns:p14="http://schemas.microsoft.com/office/powerpoint/2010/main" val="14396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99C2B-B155-4397-A024-2E07F25D59AD}" type="datetimeFigureOut">
              <a:rPr lang="en-US" smtClean="0"/>
              <a:t>9/7/2020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0D71A-6FF1-4B76-9300-20D2736E823E}" type="slidenum">
              <a:rPr lang="en-US" smtClean="0"/>
              <a:t>‹#›</a:t>
            </a:fld>
            <a:endParaRPr lang="en-US"/>
          </a:p>
        </p:txBody>
      </p:sp>
    </p:spTree>
    <p:extLst>
      <p:ext uri="{BB962C8B-B14F-4D97-AF65-F5344CB8AC3E}">
        <p14:creationId xmlns:p14="http://schemas.microsoft.com/office/powerpoint/2010/main" val="371826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3.jpe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19.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3.jpe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20.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3.jpeg"/><Relationship Id="rId5" Type="http://schemas.openxmlformats.org/officeDocument/2006/relationships/image" Target="../media/image42.sv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s://vizual-statistix.tumblr.com/post/80468941142/unlike-like-emperor-kuzco-i-was-actually-bor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8.png"/><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1.gif"/><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jpeg"/><Relationship Id="rId11" Type="http://schemas.openxmlformats.org/officeDocument/2006/relationships/hyperlink" Target="https://www.nationalgeographic.com/foodfeatures/evolution-of-diet/" TargetMode="External"/><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894" y="659928"/>
            <a:ext cx="9058431" cy="5262979"/>
          </a:xfrm>
          <a:prstGeom prst="rect">
            <a:avLst/>
          </a:prstGeom>
          <a:noFill/>
        </p:spPr>
        <p:txBody>
          <a:bodyPr wrap="square" rtlCol="0">
            <a:spAutoFit/>
          </a:bodyPr>
          <a:lstStyle/>
          <a:p>
            <a:r>
              <a:rPr lang="en-US" sz="2400" b="1" dirty="0"/>
              <a:t>Goal: </a:t>
            </a:r>
            <a:r>
              <a:rPr lang="en-US" sz="2400" dirty="0"/>
              <a:t>Organize the explanations/statements in front of you</a:t>
            </a:r>
          </a:p>
          <a:p>
            <a:endParaRPr lang="en-US" sz="2400" dirty="0"/>
          </a:p>
          <a:p>
            <a:r>
              <a:rPr lang="en-US" sz="2400" b="1" dirty="0"/>
              <a:t>Note</a:t>
            </a:r>
            <a:r>
              <a:rPr lang="en-US" sz="2400" dirty="0"/>
              <a:t>: Not all of these statements are true or agreed upon by all scientists. Nonetheless - try to categorize them in a way that they are similar</a:t>
            </a:r>
          </a:p>
          <a:p>
            <a:endParaRPr lang="en-US" sz="2400" dirty="0"/>
          </a:p>
          <a:p>
            <a:r>
              <a:rPr lang="en-US" sz="2400" b="1" dirty="0"/>
              <a:t>Rules</a:t>
            </a:r>
            <a:r>
              <a:rPr lang="en-US" sz="2400" dirty="0"/>
              <a:t>: </a:t>
            </a:r>
          </a:p>
          <a:p>
            <a:pPr marL="342900" indent="-342900">
              <a:buFont typeface="Arial" panose="020B0604020202020204" pitchFamily="34" charset="0"/>
              <a:buChar char="•"/>
            </a:pPr>
            <a:r>
              <a:rPr lang="en-US" sz="2400" dirty="0"/>
              <a:t>You must make at least 2 categories.</a:t>
            </a:r>
          </a:p>
          <a:p>
            <a:pPr marL="342900" indent="-342900">
              <a:buFont typeface="Arial" panose="020B0604020202020204" pitchFamily="34" charset="0"/>
              <a:buChar char="•"/>
            </a:pPr>
            <a:r>
              <a:rPr lang="en-US" sz="2400" dirty="0"/>
              <a:t>Each category must have at least 2 cards.</a:t>
            </a:r>
          </a:p>
          <a:p>
            <a:pPr marL="342900" indent="-342900">
              <a:buFont typeface="Arial" panose="020B0604020202020204" pitchFamily="34" charset="0"/>
              <a:buChar char="•"/>
            </a:pPr>
            <a:r>
              <a:rPr lang="en-US" sz="2400" dirty="0"/>
              <a:t>Each card should be placed in just one category.</a:t>
            </a:r>
          </a:p>
          <a:p>
            <a:endParaRPr lang="en-US" sz="2400" dirty="0"/>
          </a:p>
          <a:p>
            <a:r>
              <a:rPr lang="en-US" sz="2400" dirty="0"/>
              <a:t>Try to come up with multiple ways to organize the cards and write names for </a:t>
            </a:r>
            <a:r>
              <a:rPr lang="en-US" sz="2400" b="1" dirty="0"/>
              <a:t>your categories </a:t>
            </a:r>
            <a:r>
              <a:rPr lang="en-US" sz="2400" dirty="0"/>
              <a:t>on a piece of paper and </a:t>
            </a:r>
            <a:r>
              <a:rPr lang="en-US" sz="2400" b="1" dirty="0"/>
              <a:t>what letters </a:t>
            </a:r>
            <a:r>
              <a:rPr lang="en-US" sz="2400" dirty="0"/>
              <a:t>fall under each category</a:t>
            </a:r>
          </a:p>
        </p:txBody>
      </p:sp>
      <p:pic>
        <p:nvPicPr>
          <p:cNvPr id="13314" name="Picture 2" descr="Image result for open envelop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56985">
            <a:off x="9378337" y="4331675"/>
            <a:ext cx="1705137" cy="17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Evolutionary explanations for vulnerability: </a:t>
            </a:r>
            <a:r>
              <a:rPr lang="en-US" b="1" dirty="0"/>
              <a:t>Mismatch</a:t>
            </a:r>
          </a:p>
        </p:txBody>
      </p:sp>
      <p:sp>
        <p:nvSpPr>
          <p:cNvPr id="3" name="Content Placeholder 2"/>
          <p:cNvSpPr>
            <a:spLocks noGrp="1"/>
          </p:cNvSpPr>
          <p:nvPr>
            <p:ph idx="1"/>
          </p:nvPr>
        </p:nvSpPr>
        <p:spPr>
          <a:xfrm>
            <a:off x="838201" y="1950719"/>
            <a:ext cx="11089492" cy="4226243"/>
          </a:xfrm>
        </p:spPr>
        <p:txBody>
          <a:bodyPr>
            <a:normAutofit/>
          </a:bodyPr>
          <a:lstStyle/>
          <a:p>
            <a:r>
              <a:rPr lang="en-US" dirty="0"/>
              <a:t>Traits that evolved in a previous environment may lead to dysfunction after rapid environmental changes</a:t>
            </a:r>
          </a:p>
          <a:p>
            <a:r>
              <a:rPr lang="en-US" dirty="0"/>
              <a:t>Environmental/lifestyle changes associated with mismatch often come with an overall increase in quality of life</a:t>
            </a:r>
          </a:p>
        </p:txBody>
      </p:sp>
      <p:pic>
        <p:nvPicPr>
          <p:cNvPr id="7" name="Picture 4" descr="https://forums.phoenixrising.me/proxy.php?image=http%3A%2F%2Fstatic.cdn-seekingalpha.com%2Fuploads%2F2012%2F5%2F12%2F1122334-13368327296724055-Iggy-Igette_origin.jpg&amp;hash=976a38aa6b3d21dc381ce46496cf27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24" b="28368"/>
          <a:stretch/>
        </p:blipFill>
        <p:spPr bwMode="auto">
          <a:xfrm>
            <a:off x="2926154" y="3728720"/>
            <a:ext cx="6992638" cy="2620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E69D02-4E63-4B9C-B6A7-A21235601576}"/>
              </a:ext>
            </a:extLst>
          </p:cNvPr>
          <p:cNvSpPr/>
          <p:nvPr/>
        </p:nvSpPr>
        <p:spPr>
          <a:xfrm>
            <a:off x="2926154" y="6337563"/>
            <a:ext cx="6725846" cy="430887"/>
          </a:xfrm>
          <a:prstGeom prst="rect">
            <a:avLst/>
          </a:prstGeom>
        </p:spPr>
        <p:txBody>
          <a:bodyPr wrap="square">
            <a:spAutoFit/>
          </a:bodyPr>
          <a:lstStyle/>
          <a:p>
            <a:r>
              <a:rPr lang="en-US" sz="1100" dirty="0" err="1">
                <a:solidFill>
                  <a:srgbClr val="222222"/>
                </a:solidFill>
                <a:latin typeface="Arial" panose="020B0604020202020204" pitchFamily="34" charset="0"/>
              </a:rPr>
              <a:t>Strosberg</a:t>
            </a:r>
            <a:r>
              <a:rPr lang="en-US" sz="1100" dirty="0">
                <a:solidFill>
                  <a:srgbClr val="222222"/>
                </a:solidFill>
                <a:latin typeface="Arial" panose="020B0604020202020204" pitchFamily="34" charset="0"/>
              </a:rPr>
              <a:t>, S. A. (2014). The Human-Hookworm Assemblage: Contingency and the Practice of Helminthic Therapy.</a:t>
            </a:r>
            <a:endParaRPr lang="en-CA" sz="1100" dirty="0"/>
          </a:p>
        </p:txBody>
      </p:sp>
    </p:spTree>
    <p:custDataLst>
      <p:tags r:id="rId1"/>
    </p:custDataLst>
    <p:extLst>
      <p:ext uri="{BB962C8B-B14F-4D97-AF65-F5344CB8AC3E}">
        <p14:creationId xmlns:p14="http://schemas.microsoft.com/office/powerpoint/2010/main" val="94898066"/>
      </p:ext>
    </p:extLst>
  </p:cSld>
  <p:clrMapOvr>
    <a:masterClrMapping/>
  </p:clrMapOvr>
  <mc:AlternateContent xmlns:mc="http://schemas.openxmlformats.org/markup-compatibility/2006" xmlns:p14="http://schemas.microsoft.com/office/powerpoint/2010/main">
    <mc:Choice Requires="p14">
      <p:transition spd="slow" p14:dur="2000" advTm="81268"/>
    </mc:Choice>
    <mc:Fallback xmlns="">
      <p:transition spd="slow" advTm="81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p:txBody>
          <a:bodyPr>
            <a:normAutofit/>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p:txBody>
      </p:sp>
    </p:spTree>
    <p:extLst>
      <p:ext uri="{BB962C8B-B14F-4D97-AF65-F5344CB8AC3E}">
        <p14:creationId xmlns:p14="http://schemas.microsoft.com/office/powerpoint/2010/main" val="70380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F2C2-364F-4952-9335-7E1297E52A6A}"/>
              </a:ext>
            </a:extLst>
          </p:cNvPr>
          <p:cNvSpPr>
            <a:spLocks noGrp="1"/>
          </p:cNvSpPr>
          <p:nvPr>
            <p:ph type="title"/>
          </p:nvPr>
        </p:nvSpPr>
        <p:spPr/>
        <p:txBody>
          <a:bodyPr/>
          <a:lstStyle/>
          <a:p>
            <a:r>
              <a:rPr lang="en-US" dirty="0"/>
              <a:t>Coevolution</a:t>
            </a:r>
          </a:p>
        </p:txBody>
      </p:sp>
      <p:sp>
        <p:nvSpPr>
          <p:cNvPr id="3" name="Content Placeholder 2">
            <a:extLst>
              <a:ext uri="{FF2B5EF4-FFF2-40B4-BE49-F238E27FC236}">
                <a16:creationId xmlns:a16="http://schemas.microsoft.com/office/drawing/2014/main" id="{C4D62354-24DB-4CCF-9D6D-65F7B4A46B40}"/>
              </a:ext>
            </a:extLst>
          </p:cNvPr>
          <p:cNvSpPr>
            <a:spLocks noGrp="1"/>
          </p:cNvSpPr>
          <p:nvPr>
            <p:ph idx="1"/>
          </p:nvPr>
        </p:nvSpPr>
        <p:spPr>
          <a:xfrm>
            <a:off x="838199" y="1825625"/>
            <a:ext cx="6383500" cy="4351338"/>
          </a:xfrm>
        </p:spPr>
        <p:txBody>
          <a:bodyPr>
            <a:normAutofit lnSpcReduction="10000"/>
          </a:bodyPr>
          <a:lstStyle/>
          <a:p>
            <a:r>
              <a:rPr lang="en-US" dirty="0"/>
              <a:t>When two (or more) species affect the evolution of one another</a:t>
            </a:r>
          </a:p>
          <a:p>
            <a:pPr lvl="1"/>
            <a:r>
              <a:rPr lang="en-US" dirty="0"/>
              <a:t>Requires geographical overlap between two species</a:t>
            </a:r>
          </a:p>
          <a:p>
            <a:pPr lvl="1"/>
            <a:r>
              <a:rPr lang="en-US" dirty="0"/>
              <a:t>Requires ecological interactions between two species</a:t>
            </a:r>
          </a:p>
          <a:p>
            <a:pPr lvl="1"/>
            <a:endParaRPr lang="en-US" dirty="0"/>
          </a:p>
          <a:p>
            <a:r>
              <a:rPr lang="en-US" dirty="0"/>
              <a:t>Interactions can be…</a:t>
            </a:r>
          </a:p>
          <a:p>
            <a:pPr lvl="1"/>
            <a:r>
              <a:rPr lang="en-US" dirty="0"/>
              <a:t>Mutually beneficial</a:t>
            </a:r>
          </a:p>
          <a:p>
            <a:pPr lvl="1"/>
            <a:r>
              <a:rPr lang="en-US" dirty="0"/>
              <a:t>Parasitic/Predative</a:t>
            </a:r>
          </a:p>
          <a:p>
            <a:pPr lvl="1"/>
            <a:r>
              <a:rPr lang="en-US" dirty="0"/>
              <a:t>Competitive</a:t>
            </a:r>
          </a:p>
        </p:txBody>
      </p:sp>
      <p:pic>
        <p:nvPicPr>
          <p:cNvPr id="7172" name="Picture 4" descr="Image result for mutualism">
            <a:extLst>
              <a:ext uri="{FF2B5EF4-FFF2-40B4-BE49-F238E27FC236}">
                <a16:creationId xmlns:a16="http://schemas.microsoft.com/office/drawing/2014/main" id="{9929AC2D-3283-4D53-A227-9514AFFB43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083" y="4825656"/>
            <a:ext cx="2499359" cy="1667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heetah, gazelle">
            <a:extLst>
              <a:ext uri="{FF2B5EF4-FFF2-40B4-BE49-F238E27FC236}">
                <a16:creationId xmlns:a16="http://schemas.microsoft.com/office/drawing/2014/main" id="{649210F2-4427-4A49-AB84-B4E5C15A82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8800" y="4792564"/>
            <a:ext cx="205771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coevolution, species overl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4049" y="622955"/>
            <a:ext cx="3606247" cy="24053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hyena, lion, coevolut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60" r="8794"/>
          <a:stretch/>
        </p:blipFill>
        <p:spPr bwMode="auto">
          <a:xfrm>
            <a:off x="9805875" y="4432785"/>
            <a:ext cx="2347100" cy="15936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orm infection,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1057" y="3391971"/>
            <a:ext cx="2465460" cy="125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fade">
                                      <p:cBhvr>
                                        <p:cTn id="23" dur="500"/>
                                        <p:tgtEl>
                                          <p:spTgt spid="819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fade">
                                      <p:cBhvr>
                                        <p:cTn id="3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8964" y="143467"/>
            <a:ext cx="6291470" cy="279416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heet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561" y="5424239"/>
            <a:ext cx="1929016" cy="1286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aze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429249" y="5424239"/>
            <a:ext cx="1618244" cy="129459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1233"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37730"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24411"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11092"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87832"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233" y="2487272"/>
            <a:ext cx="1021873" cy="369332"/>
          </a:xfrm>
          <a:prstGeom prst="rect">
            <a:avLst/>
          </a:prstGeom>
          <a:noFill/>
        </p:spPr>
        <p:txBody>
          <a:bodyPr wrap="square" rtlCol="0">
            <a:spAutoFit/>
          </a:bodyPr>
          <a:lstStyle/>
          <a:p>
            <a:pPr algn="ctr"/>
            <a:r>
              <a:rPr lang="en-US" dirty="0"/>
              <a:t>25 mph</a:t>
            </a:r>
          </a:p>
        </p:txBody>
      </p:sp>
      <p:sp>
        <p:nvSpPr>
          <p:cNvPr id="45" name="TextBox 44"/>
          <p:cNvSpPr txBox="1"/>
          <p:nvPr/>
        </p:nvSpPr>
        <p:spPr>
          <a:xfrm>
            <a:off x="2133385" y="2487272"/>
            <a:ext cx="1021873" cy="369332"/>
          </a:xfrm>
          <a:prstGeom prst="rect">
            <a:avLst/>
          </a:prstGeom>
          <a:noFill/>
        </p:spPr>
        <p:txBody>
          <a:bodyPr wrap="square" rtlCol="0">
            <a:spAutoFit/>
          </a:bodyPr>
          <a:lstStyle/>
          <a:p>
            <a:pPr algn="ctr"/>
            <a:r>
              <a:rPr lang="en-US" dirty="0"/>
              <a:t>27 mph</a:t>
            </a:r>
          </a:p>
        </p:txBody>
      </p:sp>
      <p:sp>
        <p:nvSpPr>
          <p:cNvPr id="46" name="TextBox 45"/>
          <p:cNvSpPr txBox="1"/>
          <p:nvPr/>
        </p:nvSpPr>
        <p:spPr>
          <a:xfrm>
            <a:off x="3215721" y="2487272"/>
            <a:ext cx="1021873" cy="369332"/>
          </a:xfrm>
          <a:prstGeom prst="rect">
            <a:avLst/>
          </a:prstGeom>
          <a:noFill/>
        </p:spPr>
        <p:txBody>
          <a:bodyPr wrap="square" rtlCol="0">
            <a:spAutoFit/>
          </a:bodyPr>
          <a:lstStyle/>
          <a:p>
            <a:pPr algn="ctr"/>
            <a:r>
              <a:rPr lang="en-US" dirty="0"/>
              <a:t>21 mph</a:t>
            </a:r>
          </a:p>
        </p:txBody>
      </p:sp>
      <p:sp>
        <p:nvSpPr>
          <p:cNvPr id="47" name="TextBox 46"/>
          <p:cNvSpPr txBox="1"/>
          <p:nvPr/>
        </p:nvSpPr>
        <p:spPr>
          <a:xfrm>
            <a:off x="4311092" y="2487272"/>
            <a:ext cx="1021873" cy="369332"/>
          </a:xfrm>
          <a:prstGeom prst="rect">
            <a:avLst/>
          </a:prstGeom>
          <a:noFill/>
        </p:spPr>
        <p:txBody>
          <a:bodyPr wrap="square" rtlCol="0">
            <a:spAutoFit/>
          </a:bodyPr>
          <a:lstStyle/>
          <a:p>
            <a:pPr algn="ctr"/>
            <a:r>
              <a:rPr lang="en-US" dirty="0"/>
              <a:t>22 mph</a:t>
            </a:r>
          </a:p>
        </p:txBody>
      </p:sp>
      <p:sp>
        <p:nvSpPr>
          <p:cNvPr id="48" name="TextBox 47"/>
          <p:cNvSpPr txBox="1"/>
          <p:nvPr/>
        </p:nvSpPr>
        <p:spPr>
          <a:xfrm>
            <a:off x="5396522" y="2487272"/>
            <a:ext cx="1021873" cy="369332"/>
          </a:xfrm>
          <a:prstGeom prst="rect">
            <a:avLst/>
          </a:prstGeom>
          <a:noFill/>
        </p:spPr>
        <p:txBody>
          <a:bodyPr wrap="square" rtlCol="0">
            <a:spAutoFit/>
          </a:bodyPr>
          <a:lstStyle/>
          <a:p>
            <a:pPr algn="ctr"/>
            <a:r>
              <a:rPr lang="en-US" dirty="0"/>
              <a:t>26 mph</a:t>
            </a:r>
          </a:p>
        </p:txBody>
      </p:sp>
      <p:pic>
        <p:nvPicPr>
          <p:cNvPr id="49"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657"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751656" y="1076359"/>
            <a:ext cx="1021873" cy="369332"/>
          </a:xfrm>
          <a:prstGeom prst="rect">
            <a:avLst/>
          </a:prstGeom>
          <a:noFill/>
        </p:spPr>
        <p:txBody>
          <a:bodyPr wrap="square" rtlCol="0">
            <a:spAutoFit/>
          </a:bodyPr>
          <a:lstStyle/>
          <a:p>
            <a:pPr algn="ctr"/>
            <a:r>
              <a:rPr lang="en-US" dirty="0"/>
              <a:t>23 mph</a:t>
            </a:r>
          </a:p>
        </p:txBody>
      </p:sp>
      <p:pic>
        <p:nvPicPr>
          <p:cNvPr id="51"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7576"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167575" y="1076359"/>
            <a:ext cx="1021873" cy="369332"/>
          </a:xfrm>
          <a:prstGeom prst="rect">
            <a:avLst/>
          </a:prstGeom>
          <a:noFill/>
        </p:spPr>
        <p:txBody>
          <a:bodyPr wrap="square" rtlCol="0">
            <a:spAutoFit/>
          </a:bodyPr>
          <a:lstStyle/>
          <a:p>
            <a:pPr algn="ctr"/>
            <a:r>
              <a:rPr lang="en-US" dirty="0"/>
              <a:t>20 mph</a:t>
            </a:r>
          </a:p>
        </p:txBody>
      </p:sp>
      <p:pic>
        <p:nvPicPr>
          <p:cNvPr id="53"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876"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600875" y="1076359"/>
            <a:ext cx="1021873" cy="369332"/>
          </a:xfrm>
          <a:prstGeom prst="rect">
            <a:avLst/>
          </a:prstGeom>
          <a:noFill/>
        </p:spPr>
        <p:txBody>
          <a:bodyPr wrap="square" rtlCol="0">
            <a:spAutoFit/>
          </a:bodyPr>
          <a:lstStyle/>
          <a:p>
            <a:pPr algn="ctr"/>
            <a:r>
              <a:rPr lang="en-US" dirty="0"/>
              <a:t>29 mph</a:t>
            </a:r>
          </a:p>
        </p:txBody>
      </p:sp>
      <p:sp>
        <p:nvSpPr>
          <p:cNvPr id="76" name="Rectangle 75"/>
          <p:cNvSpPr/>
          <p:nvPr/>
        </p:nvSpPr>
        <p:spPr>
          <a:xfrm>
            <a:off x="168964" y="3789496"/>
            <a:ext cx="6291470" cy="279416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1233"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37730"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24411"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11092"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87832"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021233" y="6133301"/>
            <a:ext cx="1021873" cy="369332"/>
          </a:xfrm>
          <a:prstGeom prst="rect">
            <a:avLst/>
          </a:prstGeom>
          <a:noFill/>
        </p:spPr>
        <p:txBody>
          <a:bodyPr wrap="square" rtlCol="0">
            <a:spAutoFit/>
          </a:bodyPr>
          <a:lstStyle/>
          <a:p>
            <a:pPr algn="ctr"/>
            <a:r>
              <a:rPr lang="en-US" dirty="0"/>
              <a:t>? mph</a:t>
            </a:r>
          </a:p>
        </p:txBody>
      </p:sp>
      <p:sp>
        <p:nvSpPr>
          <p:cNvPr id="83" name="TextBox 82"/>
          <p:cNvSpPr txBox="1"/>
          <p:nvPr/>
        </p:nvSpPr>
        <p:spPr>
          <a:xfrm>
            <a:off x="2133385" y="6133301"/>
            <a:ext cx="1021873" cy="369332"/>
          </a:xfrm>
          <a:prstGeom prst="rect">
            <a:avLst/>
          </a:prstGeom>
          <a:noFill/>
        </p:spPr>
        <p:txBody>
          <a:bodyPr wrap="square" rtlCol="0">
            <a:spAutoFit/>
          </a:bodyPr>
          <a:lstStyle/>
          <a:p>
            <a:pPr algn="ctr"/>
            <a:r>
              <a:rPr lang="en-US" dirty="0"/>
              <a:t>? mph</a:t>
            </a:r>
          </a:p>
        </p:txBody>
      </p:sp>
      <p:sp>
        <p:nvSpPr>
          <p:cNvPr id="84" name="TextBox 83"/>
          <p:cNvSpPr txBox="1"/>
          <p:nvPr/>
        </p:nvSpPr>
        <p:spPr>
          <a:xfrm>
            <a:off x="3215721" y="6133301"/>
            <a:ext cx="1021873" cy="369332"/>
          </a:xfrm>
          <a:prstGeom prst="rect">
            <a:avLst/>
          </a:prstGeom>
          <a:noFill/>
        </p:spPr>
        <p:txBody>
          <a:bodyPr wrap="square" rtlCol="0">
            <a:spAutoFit/>
          </a:bodyPr>
          <a:lstStyle/>
          <a:p>
            <a:pPr algn="ctr"/>
            <a:r>
              <a:rPr lang="en-US" dirty="0"/>
              <a:t>? mph</a:t>
            </a:r>
          </a:p>
        </p:txBody>
      </p:sp>
      <p:sp>
        <p:nvSpPr>
          <p:cNvPr id="85" name="TextBox 84"/>
          <p:cNvSpPr txBox="1"/>
          <p:nvPr/>
        </p:nvSpPr>
        <p:spPr>
          <a:xfrm>
            <a:off x="4311092" y="6133301"/>
            <a:ext cx="1021873" cy="369332"/>
          </a:xfrm>
          <a:prstGeom prst="rect">
            <a:avLst/>
          </a:prstGeom>
          <a:noFill/>
        </p:spPr>
        <p:txBody>
          <a:bodyPr wrap="square" rtlCol="0">
            <a:spAutoFit/>
          </a:bodyPr>
          <a:lstStyle/>
          <a:p>
            <a:pPr algn="ctr"/>
            <a:r>
              <a:rPr lang="en-US" dirty="0"/>
              <a:t>? mph</a:t>
            </a:r>
          </a:p>
        </p:txBody>
      </p:sp>
      <p:sp>
        <p:nvSpPr>
          <p:cNvPr id="86" name="TextBox 85"/>
          <p:cNvSpPr txBox="1"/>
          <p:nvPr/>
        </p:nvSpPr>
        <p:spPr>
          <a:xfrm>
            <a:off x="5396522" y="6133301"/>
            <a:ext cx="1021873" cy="369332"/>
          </a:xfrm>
          <a:prstGeom prst="rect">
            <a:avLst/>
          </a:prstGeom>
          <a:noFill/>
        </p:spPr>
        <p:txBody>
          <a:bodyPr wrap="square" rtlCol="0">
            <a:spAutoFit/>
          </a:bodyPr>
          <a:lstStyle/>
          <a:p>
            <a:pPr algn="ctr"/>
            <a:r>
              <a:rPr lang="en-US" dirty="0"/>
              <a:t>? mph</a:t>
            </a:r>
          </a:p>
        </p:txBody>
      </p:sp>
      <p:pic>
        <p:nvPicPr>
          <p:cNvPr id="87"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657"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1751656" y="4722388"/>
            <a:ext cx="1021873" cy="369332"/>
          </a:xfrm>
          <a:prstGeom prst="rect">
            <a:avLst/>
          </a:prstGeom>
          <a:noFill/>
        </p:spPr>
        <p:txBody>
          <a:bodyPr wrap="square" rtlCol="0">
            <a:spAutoFit/>
          </a:bodyPr>
          <a:lstStyle/>
          <a:p>
            <a:pPr algn="ctr"/>
            <a:r>
              <a:rPr lang="en-US" dirty="0"/>
              <a:t>? mph</a:t>
            </a:r>
          </a:p>
        </p:txBody>
      </p:sp>
      <p:pic>
        <p:nvPicPr>
          <p:cNvPr id="89"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7576"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167575" y="4722388"/>
            <a:ext cx="1021873" cy="369332"/>
          </a:xfrm>
          <a:prstGeom prst="rect">
            <a:avLst/>
          </a:prstGeom>
          <a:noFill/>
        </p:spPr>
        <p:txBody>
          <a:bodyPr wrap="square" rtlCol="0">
            <a:spAutoFit/>
          </a:bodyPr>
          <a:lstStyle/>
          <a:p>
            <a:pPr algn="ctr"/>
            <a:r>
              <a:rPr lang="en-US" dirty="0"/>
              <a:t>? mph</a:t>
            </a:r>
          </a:p>
        </p:txBody>
      </p:sp>
      <p:pic>
        <p:nvPicPr>
          <p:cNvPr id="91"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876"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4600875" y="4722388"/>
            <a:ext cx="1021873" cy="369332"/>
          </a:xfrm>
          <a:prstGeom prst="rect">
            <a:avLst/>
          </a:prstGeom>
          <a:noFill/>
        </p:spPr>
        <p:txBody>
          <a:bodyPr wrap="square" rtlCol="0">
            <a:spAutoFit/>
          </a:bodyPr>
          <a:lstStyle/>
          <a:p>
            <a:pPr algn="ctr"/>
            <a:r>
              <a:rPr lang="en-US" dirty="0"/>
              <a:t>? mph</a:t>
            </a:r>
          </a:p>
        </p:txBody>
      </p:sp>
      <p:sp>
        <p:nvSpPr>
          <p:cNvPr id="94" name="Content Placeholder 2">
            <a:extLst>
              <a:ext uri="{FF2B5EF4-FFF2-40B4-BE49-F238E27FC236}">
                <a16:creationId xmlns:a16="http://schemas.microsoft.com/office/drawing/2014/main" id="{1A81C5F9-8BD4-46CB-A101-FA12AB229A68}"/>
              </a:ext>
            </a:extLst>
          </p:cNvPr>
          <p:cNvSpPr>
            <a:spLocks noGrp="1"/>
          </p:cNvSpPr>
          <p:nvPr>
            <p:ph idx="1"/>
          </p:nvPr>
        </p:nvSpPr>
        <p:spPr>
          <a:xfrm>
            <a:off x="7045331" y="395110"/>
            <a:ext cx="5002162" cy="2328212"/>
          </a:xfrm>
        </p:spPr>
        <p:txBody>
          <a:bodyPr>
            <a:normAutofit/>
          </a:bodyPr>
          <a:lstStyle/>
          <a:p>
            <a:pPr marL="0" indent="0">
              <a:buNone/>
            </a:pPr>
            <a:r>
              <a:rPr lang="en-US" dirty="0"/>
              <a:t>What should we expect to happen to the average speed of the population of </a:t>
            </a:r>
            <a:r>
              <a:rPr lang="en-US" b="1" dirty="0"/>
              <a:t>Gazelles</a:t>
            </a:r>
            <a:r>
              <a:rPr lang="en-US" dirty="0"/>
              <a:t>?</a:t>
            </a:r>
          </a:p>
          <a:p>
            <a:pPr marL="0" indent="0">
              <a:buNone/>
            </a:pPr>
            <a:r>
              <a:rPr lang="en-US" dirty="0"/>
              <a:t>Why?</a:t>
            </a:r>
          </a:p>
          <a:p>
            <a:endParaRPr lang="en-US" dirty="0"/>
          </a:p>
        </p:txBody>
      </p:sp>
      <p:sp>
        <p:nvSpPr>
          <p:cNvPr id="95" name="TextBox 94"/>
          <p:cNvSpPr txBox="1"/>
          <p:nvPr/>
        </p:nvSpPr>
        <p:spPr>
          <a:xfrm>
            <a:off x="217109" y="3906318"/>
            <a:ext cx="1337525" cy="646331"/>
          </a:xfrm>
          <a:prstGeom prst="rect">
            <a:avLst/>
          </a:prstGeom>
          <a:noFill/>
        </p:spPr>
        <p:txBody>
          <a:bodyPr wrap="square" rtlCol="0">
            <a:spAutoFit/>
          </a:bodyPr>
          <a:lstStyle/>
          <a:p>
            <a:r>
              <a:rPr lang="en-US" dirty="0"/>
              <a:t>50,000 years later</a:t>
            </a:r>
          </a:p>
        </p:txBody>
      </p:sp>
      <p:sp>
        <p:nvSpPr>
          <p:cNvPr id="96" name="TextBox 95"/>
          <p:cNvSpPr txBox="1"/>
          <p:nvPr/>
        </p:nvSpPr>
        <p:spPr>
          <a:xfrm>
            <a:off x="245209" y="260289"/>
            <a:ext cx="1337525" cy="369332"/>
          </a:xfrm>
          <a:prstGeom prst="rect">
            <a:avLst/>
          </a:prstGeom>
          <a:noFill/>
        </p:spPr>
        <p:txBody>
          <a:bodyPr wrap="square" rtlCol="0">
            <a:spAutoFit/>
          </a:bodyPr>
          <a:lstStyle/>
          <a:p>
            <a:r>
              <a:rPr lang="en-US" dirty="0" err="1"/>
              <a:t>Timepoint</a:t>
            </a:r>
            <a:r>
              <a:rPr lang="en-US" dirty="0"/>
              <a:t> 1</a:t>
            </a:r>
          </a:p>
        </p:txBody>
      </p:sp>
      <p:pic>
        <p:nvPicPr>
          <p:cNvPr id="97"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986"/>
          <a:stretch/>
        </p:blipFill>
        <p:spPr bwMode="auto">
          <a:xfrm>
            <a:off x="8975936" y="3383621"/>
            <a:ext cx="2621281" cy="1469190"/>
          </a:xfrm>
          <a:prstGeom prst="rect">
            <a:avLst/>
          </a:prstGeom>
          <a:noFill/>
          <a:extLst>
            <a:ext uri="{909E8E84-426E-40DD-AFC4-6F175D3DCCD1}">
              <a14:hiddenFill xmlns:a14="http://schemas.microsoft.com/office/drawing/2010/main">
                <a:solidFill>
                  <a:srgbClr val="FFFFFF"/>
                </a:solidFill>
              </a14:hiddenFill>
            </a:ext>
          </a:extLst>
        </p:spPr>
      </p:pic>
      <p:sp>
        <p:nvSpPr>
          <p:cNvPr id="98" name="Content Placeholder 2">
            <a:extLst>
              <a:ext uri="{FF2B5EF4-FFF2-40B4-BE49-F238E27FC236}">
                <a16:creationId xmlns:a16="http://schemas.microsoft.com/office/drawing/2014/main" id="{E626C669-BA26-4832-8B48-B96D4B48474A}"/>
              </a:ext>
            </a:extLst>
          </p:cNvPr>
          <p:cNvSpPr txBox="1">
            <a:spLocks/>
          </p:cNvSpPr>
          <p:nvPr/>
        </p:nvSpPr>
        <p:spPr>
          <a:xfrm>
            <a:off x="7852600" y="4432618"/>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30 seconds</a:t>
            </a:r>
          </a:p>
          <a:p>
            <a:pPr algn="ctr"/>
            <a:endParaRPr lang="en-US" dirty="0"/>
          </a:p>
        </p:txBody>
      </p:sp>
      <p:sp>
        <p:nvSpPr>
          <p:cNvPr id="99" name="Content Placeholder 2">
            <a:extLst>
              <a:ext uri="{FF2B5EF4-FFF2-40B4-BE49-F238E27FC236}">
                <a16:creationId xmlns:a16="http://schemas.microsoft.com/office/drawing/2014/main" id="{01718FC2-709F-40C4-8B25-BB3852DEC8D7}"/>
              </a:ext>
            </a:extLst>
          </p:cNvPr>
          <p:cNvSpPr txBox="1">
            <a:spLocks/>
          </p:cNvSpPr>
          <p:nvPr/>
        </p:nvSpPr>
        <p:spPr>
          <a:xfrm>
            <a:off x="9034721" y="4432618"/>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1 minute</a:t>
            </a:r>
          </a:p>
        </p:txBody>
      </p:sp>
      <p:sp>
        <p:nvSpPr>
          <p:cNvPr id="44" name="Content Placeholder 2">
            <a:extLst>
              <a:ext uri="{FF2B5EF4-FFF2-40B4-BE49-F238E27FC236}">
                <a16:creationId xmlns:a16="http://schemas.microsoft.com/office/drawing/2014/main" id="{1A81C5F9-8BD4-46CB-A101-FA12AB229A68}"/>
              </a:ext>
            </a:extLst>
          </p:cNvPr>
          <p:cNvSpPr txBox="1">
            <a:spLocks/>
          </p:cNvSpPr>
          <p:nvPr/>
        </p:nvSpPr>
        <p:spPr>
          <a:xfrm>
            <a:off x="6684974" y="2269123"/>
            <a:ext cx="5362519" cy="10437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They should get faster – faster gazelles are better at not being eaten by cheetahs – and will thus reproduce more and pass on any genes that lead to increased speed!</a:t>
            </a:r>
          </a:p>
          <a:p>
            <a:endParaRPr lang="en-US" dirty="0"/>
          </a:p>
        </p:txBody>
      </p:sp>
    </p:spTree>
    <p:extLst>
      <p:ext uri="{BB962C8B-B14F-4D97-AF65-F5344CB8AC3E}">
        <p14:creationId xmlns:p14="http://schemas.microsoft.com/office/powerpoint/2010/main" val="23779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8964" y="143467"/>
            <a:ext cx="6291470" cy="279416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heet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561" y="5424239"/>
            <a:ext cx="1929016" cy="1286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aze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429249" y="5424239"/>
            <a:ext cx="1618244" cy="129459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1233"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37730"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24411"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11092"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87832" y="1669774"/>
            <a:ext cx="1021873" cy="8174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233" y="2487272"/>
            <a:ext cx="1021873" cy="369332"/>
          </a:xfrm>
          <a:prstGeom prst="rect">
            <a:avLst/>
          </a:prstGeom>
          <a:noFill/>
        </p:spPr>
        <p:txBody>
          <a:bodyPr wrap="square" rtlCol="0">
            <a:spAutoFit/>
          </a:bodyPr>
          <a:lstStyle/>
          <a:p>
            <a:pPr algn="ctr"/>
            <a:r>
              <a:rPr lang="en-US" dirty="0"/>
              <a:t>25 mph</a:t>
            </a:r>
          </a:p>
        </p:txBody>
      </p:sp>
      <p:sp>
        <p:nvSpPr>
          <p:cNvPr id="45" name="TextBox 44"/>
          <p:cNvSpPr txBox="1"/>
          <p:nvPr/>
        </p:nvSpPr>
        <p:spPr>
          <a:xfrm>
            <a:off x="2133385" y="2487272"/>
            <a:ext cx="1021873" cy="369332"/>
          </a:xfrm>
          <a:prstGeom prst="rect">
            <a:avLst/>
          </a:prstGeom>
          <a:noFill/>
        </p:spPr>
        <p:txBody>
          <a:bodyPr wrap="square" rtlCol="0">
            <a:spAutoFit/>
          </a:bodyPr>
          <a:lstStyle/>
          <a:p>
            <a:pPr algn="ctr"/>
            <a:r>
              <a:rPr lang="en-US" dirty="0"/>
              <a:t>27 mph</a:t>
            </a:r>
          </a:p>
        </p:txBody>
      </p:sp>
      <p:sp>
        <p:nvSpPr>
          <p:cNvPr id="46" name="TextBox 45"/>
          <p:cNvSpPr txBox="1"/>
          <p:nvPr/>
        </p:nvSpPr>
        <p:spPr>
          <a:xfrm>
            <a:off x="3215721" y="2487272"/>
            <a:ext cx="1021873" cy="369332"/>
          </a:xfrm>
          <a:prstGeom prst="rect">
            <a:avLst/>
          </a:prstGeom>
          <a:noFill/>
        </p:spPr>
        <p:txBody>
          <a:bodyPr wrap="square" rtlCol="0">
            <a:spAutoFit/>
          </a:bodyPr>
          <a:lstStyle/>
          <a:p>
            <a:pPr algn="ctr"/>
            <a:r>
              <a:rPr lang="en-US" dirty="0"/>
              <a:t>21 mph</a:t>
            </a:r>
          </a:p>
        </p:txBody>
      </p:sp>
      <p:sp>
        <p:nvSpPr>
          <p:cNvPr id="47" name="TextBox 46"/>
          <p:cNvSpPr txBox="1"/>
          <p:nvPr/>
        </p:nvSpPr>
        <p:spPr>
          <a:xfrm>
            <a:off x="4311092" y="2487272"/>
            <a:ext cx="1021873" cy="369332"/>
          </a:xfrm>
          <a:prstGeom prst="rect">
            <a:avLst/>
          </a:prstGeom>
          <a:noFill/>
        </p:spPr>
        <p:txBody>
          <a:bodyPr wrap="square" rtlCol="0">
            <a:spAutoFit/>
          </a:bodyPr>
          <a:lstStyle/>
          <a:p>
            <a:pPr algn="ctr"/>
            <a:r>
              <a:rPr lang="en-US" dirty="0"/>
              <a:t>22 mph</a:t>
            </a:r>
          </a:p>
        </p:txBody>
      </p:sp>
      <p:sp>
        <p:nvSpPr>
          <p:cNvPr id="48" name="TextBox 47"/>
          <p:cNvSpPr txBox="1"/>
          <p:nvPr/>
        </p:nvSpPr>
        <p:spPr>
          <a:xfrm>
            <a:off x="5396522" y="2487272"/>
            <a:ext cx="1021873" cy="369332"/>
          </a:xfrm>
          <a:prstGeom prst="rect">
            <a:avLst/>
          </a:prstGeom>
          <a:noFill/>
        </p:spPr>
        <p:txBody>
          <a:bodyPr wrap="square" rtlCol="0">
            <a:spAutoFit/>
          </a:bodyPr>
          <a:lstStyle/>
          <a:p>
            <a:pPr algn="ctr"/>
            <a:r>
              <a:rPr lang="en-US" dirty="0"/>
              <a:t>26 mph</a:t>
            </a:r>
          </a:p>
        </p:txBody>
      </p:sp>
      <p:pic>
        <p:nvPicPr>
          <p:cNvPr id="49"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657"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751656" y="1076359"/>
            <a:ext cx="1021873" cy="369332"/>
          </a:xfrm>
          <a:prstGeom prst="rect">
            <a:avLst/>
          </a:prstGeom>
          <a:noFill/>
        </p:spPr>
        <p:txBody>
          <a:bodyPr wrap="square" rtlCol="0">
            <a:spAutoFit/>
          </a:bodyPr>
          <a:lstStyle/>
          <a:p>
            <a:pPr algn="ctr"/>
            <a:r>
              <a:rPr lang="en-US" dirty="0"/>
              <a:t>23 mph</a:t>
            </a:r>
          </a:p>
        </p:txBody>
      </p:sp>
      <p:pic>
        <p:nvPicPr>
          <p:cNvPr id="51"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7576"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167575" y="1076359"/>
            <a:ext cx="1021873" cy="369332"/>
          </a:xfrm>
          <a:prstGeom prst="rect">
            <a:avLst/>
          </a:prstGeom>
          <a:noFill/>
        </p:spPr>
        <p:txBody>
          <a:bodyPr wrap="square" rtlCol="0">
            <a:spAutoFit/>
          </a:bodyPr>
          <a:lstStyle/>
          <a:p>
            <a:pPr algn="ctr"/>
            <a:r>
              <a:rPr lang="en-US" dirty="0"/>
              <a:t>20 mph</a:t>
            </a:r>
          </a:p>
        </p:txBody>
      </p:sp>
      <p:pic>
        <p:nvPicPr>
          <p:cNvPr id="53"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876" y="395110"/>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600875" y="1076359"/>
            <a:ext cx="1021873" cy="369332"/>
          </a:xfrm>
          <a:prstGeom prst="rect">
            <a:avLst/>
          </a:prstGeom>
          <a:noFill/>
        </p:spPr>
        <p:txBody>
          <a:bodyPr wrap="square" rtlCol="0">
            <a:spAutoFit/>
          </a:bodyPr>
          <a:lstStyle/>
          <a:p>
            <a:pPr algn="ctr"/>
            <a:r>
              <a:rPr lang="en-US" dirty="0"/>
              <a:t>29 mph</a:t>
            </a:r>
          </a:p>
        </p:txBody>
      </p:sp>
      <p:sp>
        <p:nvSpPr>
          <p:cNvPr id="76" name="Rectangle 75"/>
          <p:cNvSpPr/>
          <p:nvPr/>
        </p:nvSpPr>
        <p:spPr>
          <a:xfrm>
            <a:off x="168964" y="3789496"/>
            <a:ext cx="6291470" cy="279416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1233"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37730"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24411"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11092"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Image result for gaze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87832" y="5315803"/>
            <a:ext cx="1021873" cy="817498"/>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021233" y="6133301"/>
            <a:ext cx="1021873" cy="369332"/>
          </a:xfrm>
          <a:prstGeom prst="rect">
            <a:avLst/>
          </a:prstGeom>
          <a:noFill/>
        </p:spPr>
        <p:txBody>
          <a:bodyPr wrap="square" rtlCol="0">
            <a:spAutoFit/>
          </a:bodyPr>
          <a:lstStyle/>
          <a:p>
            <a:pPr algn="ctr"/>
            <a:r>
              <a:rPr lang="en-US" dirty="0"/>
              <a:t>? mph</a:t>
            </a:r>
          </a:p>
        </p:txBody>
      </p:sp>
      <p:sp>
        <p:nvSpPr>
          <p:cNvPr id="83" name="TextBox 82"/>
          <p:cNvSpPr txBox="1"/>
          <p:nvPr/>
        </p:nvSpPr>
        <p:spPr>
          <a:xfrm>
            <a:off x="2133385" y="6133301"/>
            <a:ext cx="1021873" cy="369332"/>
          </a:xfrm>
          <a:prstGeom prst="rect">
            <a:avLst/>
          </a:prstGeom>
          <a:noFill/>
        </p:spPr>
        <p:txBody>
          <a:bodyPr wrap="square" rtlCol="0">
            <a:spAutoFit/>
          </a:bodyPr>
          <a:lstStyle/>
          <a:p>
            <a:pPr algn="ctr"/>
            <a:r>
              <a:rPr lang="en-US" dirty="0"/>
              <a:t>? mph</a:t>
            </a:r>
          </a:p>
        </p:txBody>
      </p:sp>
      <p:sp>
        <p:nvSpPr>
          <p:cNvPr id="84" name="TextBox 83"/>
          <p:cNvSpPr txBox="1"/>
          <p:nvPr/>
        </p:nvSpPr>
        <p:spPr>
          <a:xfrm>
            <a:off x="3215721" y="6133301"/>
            <a:ext cx="1021873" cy="369332"/>
          </a:xfrm>
          <a:prstGeom prst="rect">
            <a:avLst/>
          </a:prstGeom>
          <a:noFill/>
        </p:spPr>
        <p:txBody>
          <a:bodyPr wrap="square" rtlCol="0">
            <a:spAutoFit/>
          </a:bodyPr>
          <a:lstStyle/>
          <a:p>
            <a:pPr algn="ctr"/>
            <a:r>
              <a:rPr lang="en-US" dirty="0"/>
              <a:t>? mph</a:t>
            </a:r>
          </a:p>
        </p:txBody>
      </p:sp>
      <p:sp>
        <p:nvSpPr>
          <p:cNvPr id="85" name="TextBox 84"/>
          <p:cNvSpPr txBox="1"/>
          <p:nvPr/>
        </p:nvSpPr>
        <p:spPr>
          <a:xfrm>
            <a:off x="4311092" y="6133301"/>
            <a:ext cx="1021873" cy="369332"/>
          </a:xfrm>
          <a:prstGeom prst="rect">
            <a:avLst/>
          </a:prstGeom>
          <a:noFill/>
        </p:spPr>
        <p:txBody>
          <a:bodyPr wrap="square" rtlCol="0">
            <a:spAutoFit/>
          </a:bodyPr>
          <a:lstStyle/>
          <a:p>
            <a:pPr algn="ctr"/>
            <a:r>
              <a:rPr lang="en-US" dirty="0"/>
              <a:t>? mph</a:t>
            </a:r>
          </a:p>
        </p:txBody>
      </p:sp>
      <p:sp>
        <p:nvSpPr>
          <p:cNvPr id="86" name="TextBox 85"/>
          <p:cNvSpPr txBox="1"/>
          <p:nvPr/>
        </p:nvSpPr>
        <p:spPr>
          <a:xfrm>
            <a:off x="5396522" y="6133301"/>
            <a:ext cx="1021873" cy="369332"/>
          </a:xfrm>
          <a:prstGeom prst="rect">
            <a:avLst/>
          </a:prstGeom>
          <a:noFill/>
        </p:spPr>
        <p:txBody>
          <a:bodyPr wrap="square" rtlCol="0">
            <a:spAutoFit/>
          </a:bodyPr>
          <a:lstStyle/>
          <a:p>
            <a:pPr algn="ctr"/>
            <a:r>
              <a:rPr lang="en-US" dirty="0"/>
              <a:t>? mph</a:t>
            </a:r>
          </a:p>
        </p:txBody>
      </p:sp>
      <p:pic>
        <p:nvPicPr>
          <p:cNvPr id="87"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657"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1751656" y="4722388"/>
            <a:ext cx="1021873" cy="369332"/>
          </a:xfrm>
          <a:prstGeom prst="rect">
            <a:avLst/>
          </a:prstGeom>
          <a:noFill/>
        </p:spPr>
        <p:txBody>
          <a:bodyPr wrap="square" rtlCol="0">
            <a:spAutoFit/>
          </a:bodyPr>
          <a:lstStyle/>
          <a:p>
            <a:pPr algn="ctr"/>
            <a:r>
              <a:rPr lang="en-US" dirty="0"/>
              <a:t>? mph</a:t>
            </a:r>
          </a:p>
        </p:txBody>
      </p:sp>
      <p:pic>
        <p:nvPicPr>
          <p:cNvPr id="89"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7576"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167575" y="4722388"/>
            <a:ext cx="1021873" cy="369332"/>
          </a:xfrm>
          <a:prstGeom prst="rect">
            <a:avLst/>
          </a:prstGeom>
          <a:noFill/>
        </p:spPr>
        <p:txBody>
          <a:bodyPr wrap="square" rtlCol="0">
            <a:spAutoFit/>
          </a:bodyPr>
          <a:lstStyle/>
          <a:p>
            <a:pPr algn="ctr"/>
            <a:r>
              <a:rPr lang="en-US" dirty="0"/>
              <a:t>? mph</a:t>
            </a:r>
          </a:p>
        </p:txBody>
      </p:sp>
      <p:pic>
        <p:nvPicPr>
          <p:cNvPr id="91" name="Picture 2" descr="Image result for cheeta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876" y="4041139"/>
            <a:ext cx="1021873" cy="681249"/>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4600875" y="4722388"/>
            <a:ext cx="1021873" cy="369332"/>
          </a:xfrm>
          <a:prstGeom prst="rect">
            <a:avLst/>
          </a:prstGeom>
          <a:noFill/>
        </p:spPr>
        <p:txBody>
          <a:bodyPr wrap="square" rtlCol="0">
            <a:spAutoFit/>
          </a:bodyPr>
          <a:lstStyle/>
          <a:p>
            <a:pPr algn="ctr"/>
            <a:r>
              <a:rPr lang="en-US" dirty="0"/>
              <a:t>? mph</a:t>
            </a:r>
          </a:p>
        </p:txBody>
      </p:sp>
      <p:sp>
        <p:nvSpPr>
          <p:cNvPr id="94" name="Content Placeholder 2">
            <a:extLst>
              <a:ext uri="{FF2B5EF4-FFF2-40B4-BE49-F238E27FC236}">
                <a16:creationId xmlns:a16="http://schemas.microsoft.com/office/drawing/2014/main" id="{1A81C5F9-8BD4-46CB-A101-FA12AB229A68}"/>
              </a:ext>
            </a:extLst>
          </p:cNvPr>
          <p:cNvSpPr>
            <a:spLocks noGrp="1"/>
          </p:cNvSpPr>
          <p:nvPr>
            <p:ph idx="1"/>
          </p:nvPr>
        </p:nvSpPr>
        <p:spPr>
          <a:xfrm>
            <a:off x="7045331" y="395110"/>
            <a:ext cx="5002162" cy="2328212"/>
          </a:xfrm>
        </p:spPr>
        <p:txBody>
          <a:bodyPr>
            <a:normAutofit/>
          </a:bodyPr>
          <a:lstStyle/>
          <a:p>
            <a:pPr marL="0" indent="0">
              <a:buNone/>
            </a:pPr>
            <a:r>
              <a:rPr lang="en-US" dirty="0"/>
              <a:t>What should we expect to happen to the average speed of the population of </a:t>
            </a:r>
            <a:r>
              <a:rPr lang="en-US" b="1" dirty="0"/>
              <a:t>Cheetahs</a:t>
            </a:r>
            <a:r>
              <a:rPr lang="en-US" dirty="0"/>
              <a:t>?</a:t>
            </a:r>
          </a:p>
          <a:p>
            <a:pPr marL="0" indent="0">
              <a:buNone/>
            </a:pPr>
            <a:r>
              <a:rPr lang="en-US" dirty="0"/>
              <a:t>Why?</a:t>
            </a:r>
          </a:p>
          <a:p>
            <a:endParaRPr lang="en-US" dirty="0"/>
          </a:p>
        </p:txBody>
      </p:sp>
      <p:sp>
        <p:nvSpPr>
          <p:cNvPr id="95" name="TextBox 94"/>
          <p:cNvSpPr txBox="1"/>
          <p:nvPr/>
        </p:nvSpPr>
        <p:spPr>
          <a:xfrm>
            <a:off x="217109" y="3906318"/>
            <a:ext cx="1337525" cy="646331"/>
          </a:xfrm>
          <a:prstGeom prst="rect">
            <a:avLst/>
          </a:prstGeom>
          <a:noFill/>
        </p:spPr>
        <p:txBody>
          <a:bodyPr wrap="square" rtlCol="0">
            <a:spAutoFit/>
          </a:bodyPr>
          <a:lstStyle/>
          <a:p>
            <a:r>
              <a:rPr lang="en-US" dirty="0"/>
              <a:t>50,000 years later</a:t>
            </a:r>
          </a:p>
        </p:txBody>
      </p:sp>
      <p:sp>
        <p:nvSpPr>
          <p:cNvPr id="96" name="TextBox 95"/>
          <p:cNvSpPr txBox="1"/>
          <p:nvPr/>
        </p:nvSpPr>
        <p:spPr>
          <a:xfrm>
            <a:off x="245209" y="260289"/>
            <a:ext cx="1337525" cy="369332"/>
          </a:xfrm>
          <a:prstGeom prst="rect">
            <a:avLst/>
          </a:prstGeom>
          <a:noFill/>
        </p:spPr>
        <p:txBody>
          <a:bodyPr wrap="square" rtlCol="0">
            <a:spAutoFit/>
          </a:bodyPr>
          <a:lstStyle/>
          <a:p>
            <a:r>
              <a:rPr lang="en-US" dirty="0" err="1"/>
              <a:t>Timepoint</a:t>
            </a:r>
            <a:r>
              <a:rPr lang="en-US" dirty="0"/>
              <a:t> 1</a:t>
            </a:r>
          </a:p>
        </p:txBody>
      </p:sp>
      <p:pic>
        <p:nvPicPr>
          <p:cNvPr id="44"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986"/>
          <a:stretch/>
        </p:blipFill>
        <p:spPr bwMode="auto">
          <a:xfrm>
            <a:off x="8975936" y="3383621"/>
            <a:ext cx="2621281" cy="1469190"/>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E626C669-BA26-4832-8B48-B96D4B48474A}"/>
              </a:ext>
            </a:extLst>
          </p:cNvPr>
          <p:cNvSpPr txBox="1">
            <a:spLocks/>
          </p:cNvSpPr>
          <p:nvPr/>
        </p:nvSpPr>
        <p:spPr>
          <a:xfrm>
            <a:off x="7852600" y="4432618"/>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30 seconds</a:t>
            </a:r>
          </a:p>
          <a:p>
            <a:pPr algn="ctr"/>
            <a:endParaRPr lang="en-US" dirty="0"/>
          </a:p>
        </p:txBody>
      </p:sp>
      <p:sp>
        <p:nvSpPr>
          <p:cNvPr id="56" name="Content Placeholder 2">
            <a:extLst>
              <a:ext uri="{FF2B5EF4-FFF2-40B4-BE49-F238E27FC236}">
                <a16:creationId xmlns:a16="http://schemas.microsoft.com/office/drawing/2014/main" id="{01718FC2-709F-40C4-8B25-BB3852DEC8D7}"/>
              </a:ext>
            </a:extLst>
          </p:cNvPr>
          <p:cNvSpPr txBox="1">
            <a:spLocks/>
          </p:cNvSpPr>
          <p:nvPr/>
        </p:nvSpPr>
        <p:spPr>
          <a:xfrm>
            <a:off x="9034721" y="4432618"/>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1 minute</a:t>
            </a:r>
          </a:p>
        </p:txBody>
      </p:sp>
      <p:sp>
        <p:nvSpPr>
          <p:cNvPr id="57" name="Content Placeholder 2">
            <a:extLst>
              <a:ext uri="{FF2B5EF4-FFF2-40B4-BE49-F238E27FC236}">
                <a16:creationId xmlns:a16="http://schemas.microsoft.com/office/drawing/2014/main" id="{1A81C5F9-8BD4-46CB-A101-FA12AB229A68}"/>
              </a:ext>
            </a:extLst>
          </p:cNvPr>
          <p:cNvSpPr txBox="1">
            <a:spLocks/>
          </p:cNvSpPr>
          <p:nvPr/>
        </p:nvSpPr>
        <p:spPr>
          <a:xfrm>
            <a:off x="6684974" y="2269123"/>
            <a:ext cx="5362519" cy="10437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They should get faster – faster cheetahs are better at catching gazelles – and will thus reproduce more and pass on any genes that lead to increased speed!</a:t>
            </a:r>
          </a:p>
          <a:p>
            <a:endParaRPr lang="en-US" dirty="0"/>
          </a:p>
        </p:txBody>
      </p:sp>
    </p:spTree>
    <p:extLst>
      <p:ext uri="{BB962C8B-B14F-4D97-AF65-F5344CB8AC3E}">
        <p14:creationId xmlns:p14="http://schemas.microsoft.com/office/powerpoint/2010/main" val="11055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0801"/>
            <a:ext cx="10515600" cy="1325563"/>
          </a:xfrm>
        </p:spPr>
        <p:txBody>
          <a:bodyPr/>
          <a:lstStyle/>
          <a:p>
            <a:r>
              <a:rPr lang="en-US" dirty="0"/>
              <a:t>Coevolve to get faster and faster…</a:t>
            </a:r>
          </a:p>
        </p:txBody>
      </p:sp>
      <p:pic>
        <p:nvPicPr>
          <p:cNvPr id="4" name="Picture 2" descr="Image result for cheet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011" y="2623889"/>
            <a:ext cx="1929016" cy="1286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gaze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11169" y="2623889"/>
            <a:ext cx="1618244" cy="1294595"/>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Down Arrow 5"/>
          <p:cNvSpPr/>
          <p:nvPr/>
        </p:nvSpPr>
        <p:spPr>
          <a:xfrm>
            <a:off x="4676775" y="1228725"/>
            <a:ext cx="2943516" cy="12287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4448174" y="4044837"/>
            <a:ext cx="3048291" cy="1447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891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Coevolutionary</a:t>
            </a:r>
            <a:r>
              <a:rPr lang="en-US" dirty="0"/>
              <a:t> arms races like this take place with infectious pathogens - too!</a:t>
            </a:r>
          </a:p>
        </p:txBody>
      </p:sp>
      <p:sp>
        <p:nvSpPr>
          <p:cNvPr id="3" name="Content Placeholder 2"/>
          <p:cNvSpPr>
            <a:spLocks noGrp="1"/>
          </p:cNvSpPr>
          <p:nvPr>
            <p:ph idx="1"/>
          </p:nvPr>
        </p:nvSpPr>
        <p:spPr>
          <a:xfrm>
            <a:off x="838199" y="1825625"/>
            <a:ext cx="6092953" cy="4351338"/>
          </a:xfrm>
        </p:spPr>
        <p:txBody>
          <a:bodyPr>
            <a:normAutofit/>
          </a:bodyPr>
          <a:lstStyle/>
          <a:p>
            <a:r>
              <a:rPr lang="en-US" dirty="0"/>
              <a:t>Humans and pathogens are constantly co-evolving with each other</a:t>
            </a:r>
          </a:p>
          <a:p>
            <a:pPr lvl="1"/>
            <a:r>
              <a:rPr lang="en-US" dirty="0"/>
              <a:t>Viruses, bacteria, parasitic worms are all evolving populations</a:t>
            </a:r>
          </a:p>
          <a:p>
            <a:pPr lvl="1"/>
            <a:r>
              <a:rPr lang="en-US" dirty="0"/>
              <a:t>If humans evolve a novel immune defense…it is likely a matter of time before pathogens evolve their way around that defense</a:t>
            </a:r>
          </a:p>
          <a:p>
            <a:pPr lvl="1"/>
            <a:endParaRPr lang="en-US" dirty="0"/>
          </a:p>
          <a:p>
            <a:r>
              <a:rPr lang="en-US" dirty="0"/>
              <a:t>This also renders a lot of our drugs against pathogens ineffective!</a:t>
            </a:r>
          </a:p>
        </p:txBody>
      </p:sp>
      <p:pic>
        <p:nvPicPr>
          <p:cNvPr id="4098" name="Picture 2" descr="Image result for bacterial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493" y="4340720"/>
            <a:ext cx="4634021" cy="22787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treadmil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6908">
            <a:off x="8249100" y="1728576"/>
            <a:ext cx="2780157" cy="2780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ng2.kisspng.com/sh/b2f9e87b2ff68894b98aa2cf0831ead1/L0KzQYm3VcAzN6Jnj5H0aYP2gLBuTgBifJl0f9d3LXLkc8XskvliNaduiud8LX3sc8P2jCJoaZ9ui982Y3zsgH7okwQudZDxfJ8AYXW8SIjrg8lmQGQASpC7OUm7R4m7UsE2OmY3TaY6MEi5RIq6TwBvbz==/kisspng-pathogen-bacteria-virus-microorganism-clip-art-mold-5ae987dc9e8392.2998784215252541086493.png"/>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293804" y="2546391"/>
            <a:ext cx="888496" cy="8884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uman running, icon"/>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14078" y="2236580"/>
            <a:ext cx="1250200" cy="125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Evolutionary explanations for vulnerability: </a:t>
            </a:r>
            <a:r>
              <a:rPr lang="en-US" b="1" dirty="0"/>
              <a:t>Coevolution</a:t>
            </a:r>
          </a:p>
        </p:txBody>
      </p:sp>
      <p:sp>
        <p:nvSpPr>
          <p:cNvPr id="3" name="Content Placeholder 2"/>
          <p:cNvSpPr>
            <a:spLocks noGrp="1"/>
          </p:cNvSpPr>
          <p:nvPr>
            <p:ph idx="1"/>
          </p:nvPr>
        </p:nvSpPr>
        <p:spPr>
          <a:xfrm>
            <a:off x="838200" y="1825625"/>
            <a:ext cx="10276840" cy="4667250"/>
          </a:xfrm>
        </p:spPr>
        <p:txBody>
          <a:bodyPr>
            <a:normAutofit/>
          </a:bodyPr>
          <a:lstStyle/>
          <a:p>
            <a:r>
              <a:rPr lang="en-US" dirty="0"/>
              <a:t>Pathogens will continually evolve and adapt to evolved defenses in host species</a:t>
            </a:r>
          </a:p>
          <a:p>
            <a:pPr lvl="1"/>
            <a:r>
              <a:rPr lang="en-US" dirty="0"/>
              <a:t>And are also likely to adapt to any medical advances we can throw their way</a:t>
            </a:r>
          </a:p>
          <a:p>
            <a:endParaRPr lang="en-US" dirty="0"/>
          </a:p>
          <a:p>
            <a:endParaRPr lang="en-US" dirty="0"/>
          </a:p>
        </p:txBody>
      </p:sp>
    </p:spTree>
    <p:custDataLst>
      <p:tags r:id="rId1"/>
    </p:custDataLst>
    <p:extLst>
      <p:ext uri="{BB962C8B-B14F-4D97-AF65-F5344CB8AC3E}">
        <p14:creationId xmlns:p14="http://schemas.microsoft.com/office/powerpoint/2010/main" val="3875654253"/>
      </p:ext>
    </p:extLst>
  </p:cSld>
  <p:clrMapOvr>
    <a:masterClrMapping/>
  </p:clrMapOvr>
  <mc:AlternateContent xmlns:mc="http://schemas.openxmlformats.org/markup-compatibility/2006" xmlns:p14="http://schemas.microsoft.com/office/powerpoint/2010/main">
    <mc:Choice Requires="p14">
      <p:transition spd="slow" p14:dur="2000" advTm="308663"/>
    </mc:Choice>
    <mc:Fallback xmlns="">
      <p:transition spd="slow" advTm="308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p:txBody>
          <a:bodyPr>
            <a:normAutofit/>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a:p>
            <a:pPr marL="514350" indent="-514350">
              <a:buFont typeface="+mj-lt"/>
              <a:buAutoNum type="arabicPeriod"/>
            </a:pPr>
            <a:r>
              <a:rPr lang="en-US" dirty="0"/>
              <a:t>Coevolution:</a:t>
            </a:r>
          </a:p>
          <a:p>
            <a:pPr lvl="1"/>
            <a:r>
              <a:rPr lang="en-US" dirty="0"/>
              <a:t>Pathogens will continually evolve and adapt to evolved defenses in host species</a:t>
            </a:r>
          </a:p>
        </p:txBody>
      </p:sp>
    </p:spTree>
    <p:extLst>
      <p:ext uri="{BB962C8B-B14F-4D97-AF65-F5344CB8AC3E}">
        <p14:creationId xmlns:p14="http://schemas.microsoft.com/office/powerpoint/2010/main" val="312251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Stopwatch">
            <a:extLst>
              <a:ext uri="{FF2B5EF4-FFF2-40B4-BE49-F238E27FC236}">
                <a16:creationId xmlns:a16="http://schemas.microsoft.com/office/drawing/2014/main" id="{7DB66A1E-8AB8-4053-BE83-4D8D3E3D68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4984" y="1235105"/>
            <a:ext cx="468385" cy="468385"/>
          </a:xfrm>
          <a:prstGeom prst="rect">
            <a:avLst/>
          </a:prstGeom>
        </p:spPr>
      </p:pic>
      <p:pic>
        <p:nvPicPr>
          <p:cNvPr id="35" name="Picture 2" descr="Image result for acetaminophen">
            <a:extLst>
              <a:ext uri="{FF2B5EF4-FFF2-40B4-BE49-F238E27FC236}">
                <a16:creationId xmlns:a16="http://schemas.microsoft.com/office/drawing/2014/main" id="{F76F9AA7-75F9-4E5D-9DF0-53E6663E01A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4309177" y="1664708"/>
            <a:ext cx="707119" cy="46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4284" y="3744762"/>
            <a:ext cx="8180512" cy="3024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CU,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14935" y="1612078"/>
            <a:ext cx="1314874" cy="1314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U,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6835" y="1670432"/>
            <a:ext cx="1256520" cy="1256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3937" y="2762069"/>
            <a:ext cx="1376869" cy="369332"/>
          </a:xfrm>
          <a:prstGeom prst="rect">
            <a:avLst/>
          </a:prstGeom>
          <a:noFill/>
        </p:spPr>
        <p:txBody>
          <a:bodyPr wrap="square" rtlCol="0">
            <a:spAutoFit/>
          </a:bodyPr>
          <a:lstStyle/>
          <a:p>
            <a:r>
              <a:rPr lang="en-US" dirty="0"/>
              <a:t>44 patients</a:t>
            </a:r>
          </a:p>
        </p:txBody>
      </p:sp>
      <p:sp>
        <p:nvSpPr>
          <p:cNvPr id="10" name="TextBox 9"/>
          <p:cNvSpPr txBox="1"/>
          <p:nvPr/>
        </p:nvSpPr>
        <p:spPr>
          <a:xfrm>
            <a:off x="7583817" y="2762069"/>
            <a:ext cx="1254806" cy="369332"/>
          </a:xfrm>
          <a:prstGeom prst="rect">
            <a:avLst/>
          </a:prstGeom>
          <a:noFill/>
        </p:spPr>
        <p:txBody>
          <a:bodyPr wrap="square" rtlCol="0">
            <a:spAutoFit/>
          </a:bodyPr>
          <a:lstStyle/>
          <a:p>
            <a:r>
              <a:rPr lang="en-US" dirty="0"/>
              <a:t>38 patients</a:t>
            </a:r>
          </a:p>
        </p:txBody>
      </p:sp>
      <p:sp>
        <p:nvSpPr>
          <p:cNvPr id="15" name="TextBox 14">
            <a:extLst>
              <a:ext uri="{FF2B5EF4-FFF2-40B4-BE49-F238E27FC236}">
                <a16:creationId xmlns:a16="http://schemas.microsoft.com/office/drawing/2014/main" id="{DB0C6E7A-1A03-44A8-A6BB-1FB0C00FED9F}"/>
              </a:ext>
            </a:extLst>
          </p:cNvPr>
          <p:cNvSpPr txBox="1"/>
          <p:nvPr/>
        </p:nvSpPr>
        <p:spPr>
          <a:xfrm>
            <a:off x="694357" y="754330"/>
            <a:ext cx="2889580" cy="523220"/>
          </a:xfrm>
          <a:prstGeom prst="rect">
            <a:avLst/>
          </a:prstGeom>
          <a:noFill/>
        </p:spPr>
        <p:txBody>
          <a:bodyPr wrap="square" rtlCol="0">
            <a:spAutoFit/>
          </a:bodyPr>
          <a:lstStyle/>
          <a:p>
            <a:pPr algn="ctr"/>
            <a:r>
              <a:rPr lang="en-US" sz="2800" b="1" dirty="0"/>
              <a:t>Aggressive group</a:t>
            </a:r>
          </a:p>
        </p:txBody>
      </p:sp>
      <p:sp>
        <p:nvSpPr>
          <p:cNvPr id="14" name="Rectangle 13">
            <a:extLst>
              <a:ext uri="{FF2B5EF4-FFF2-40B4-BE49-F238E27FC236}">
                <a16:creationId xmlns:a16="http://schemas.microsoft.com/office/drawing/2014/main" id="{8EF323C3-4FBA-47D0-BE0B-0535E3FA0CD0}"/>
              </a:ext>
            </a:extLst>
          </p:cNvPr>
          <p:cNvSpPr/>
          <p:nvPr/>
        </p:nvSpPr>
        <p:spPr>
          <a:xfrm>
            <a:off x="412248" y="1418529"/>
            <a:ext cx="3028240" cy="2031325"/>
          </a:xfrm>
          <a:prstGeom prst="rect">
            <a:avLst/>
          </a:prstGeom>
        </p:spPr>
        <p:txBody>
          <a:bodyPr wrap="square">
            <a:spAutoFit/>
          </a:bodyPr>
          <a:lstStyle/>
          <a:p>
            <a:r>
              <a:rPr lang="en-GB" dirty="0">
                <a:solidFill>
                  <a:srgbClr val="292B2C"/>
                </a:solidFill>
                <a:latin typeface="Roboto"/>
              </a:rPr>
              <a:t>Acetaminophen every 6 hours for temperature over 38.5°C (101.3°F).</a:t>
            </a:r>
          </a:p>
          <a:p>
            <a:endParaRPr lang="en-GB" dirty="0">
              <a:solidFill>
                <a:srgbClr val="292B2C"/>
              </a:solidFill>
              <a:latin typeface="Roboto"/>
            </a:endParaRPr>
          </a:p>
          <a:p>
            <a:r>
              <a:rPr lang="en-GB" dirty="0">
                <a:solidFill>
                  <a:srgbClr val="292B2C"/>
                </a:solidFill>
                <a:latin typeface="Roboto"/>
              </a:rPr>
              <a:t>Cooling blanket for temperature over 39.5°C (103.1°F).</a:t>
            </a:r>
            <a:endParaRPr lang="en-US" dirty="0"/>
          </a:p>
        </p:txBody>
      </p:sp>
      <p:sp>
        <p:nvSpPr>
          <p:cNvPr id="17" name="Rectangle 16">
            <a:extLst>
              <a:ext uri="{FF2B5EF4-FFF2-40B4-BE49-F238E27FC236}">
                <a16:creationId xmlns:a16="http://schemas.microsoft.com/office/drawing/2014/main" id="{8176F71B-A2FE-46FF-B99E-8274B9B898AD}"/>
              </a:ext>
            </a:extLst>
          </p:cNvPr>
          <p:cNvSpPr/>
          <p:nvPr/>
        </p:nvSpPr>
        <p:spPr>
          <a:xfrm>
            <a:off x="9168008" y="1418529"/>
            <a:ext cx="2640460" cy="1200329"/>
          </a:xfrm>
          <a:prstGeom prst="rect">
            <a:avLst/>
          </a:prstGeom>
        </p:spPr>
        <p:txBody>
          <a:bodyPr wrap="square">
            <a:spAutoFit/>
          </a:bodyPr>
          <a:lstStyle/>
          <a:p>
            <a:r>
              <a:rPr lang="en-GB" dirty="0">
                <a:solidFill>
                  <a:srgbClr val="292B2C"/>
                </a:solidFill>
                <a:latin typeface="Roboto"/>
              </a:rPr>
              <a:t>Acetaminophen and cooling blanket only for temperature &gt; 40°C (104°F). </a:t>
            </a:r>
            <a:endParaRPr lang="en-US" dirty="0"/>
          </a:p>
        </p:txBody>
      </p:sp>
      <p:sp>
        <p:nvSpPr>
          <p:cNvPr id="22" name="Rectangle 21">
            <a:extLst>
              <a:ext uri="{FF2B5EF4-FFF2-40B4-BE49-F238E27FC236}">
                <a16:creationId xmlns:a16="http://schemas.microsoft.com/office/drawing/2014/main" id="{24AEC01F-E1D3-44E5-9775-43C9B1F983D2}"/>
              </a:ext>
            </a:extLst>
          </p:cNvPr>
          <p:cNvSpPr/>
          <p:nvPr/>
        </p:nvSpPr>
        <p:spPr>
          <a:xfrm>
            <a:off x="3124818" y="103980"/>
            <a:ext cx="6268854" cy="707886"/>
          </a:xfrm>
          <a:prstGeom prst="rect">
            <a:avLst/>
          </a:prstGeom>
        </p:spPr>
        <p:txBody>
          <a:bodyPr wrap="square">
            <a:spAutoFit/>
          </a:bodyPr>
          <a:lstStyle/>
          <a:p>
            <a:pPr algn="ctr"/>
            <a:r>
              <a:rPr lang="en-GB" sz="2000" b="1" dirty="0">
                <a:solidFill>
                  <a:srgbClr val="292B2C"/>
                </a:solidFill>
                <a:latin typeface="Roboto"/>
              </a:rPr>
              <a:t>In an intensive Care Unit, patients were randomly assigned to one of two groups:</a:t>
            </a:r>
            <a:endParaRPr lang="en-US" dirty="0"/>
          </a:p>
        </p:txBody>
      </p:sp>
      <p:sp>
        <p:nvSpPr>
          <p:cNvPr id="23" name="Rectangle 22">
            <a:extLst>
              <a:ext uri="{FF2B5EF4-FFF2-40B4-BE49-F238E27FC236}">
                <a16:creationId xmlns:a16="http://schemas.microsoft.com/office/drawing/2014/main" id="{8EF323C3-4FBA-47D0-BE0B-0535E3FA0CD0}"/>
              </a:ext>
            </a:extLst>
          </p:cNvPr>
          <p:cNvSpPr/>
          <p:nvPr/>
        </p:nvSpPr>
        <p:spPr>
          <a:xfrm>
            <a:off x="2168990" y="3952268"/>
            <a:ext cx="7911100" cy="1015663"/>
          </a:xfrm>
          <a:prstGeom prst="rect">
            <a:avLst/>
          </a:prstGeom>
        </p:spPr>
        <p:txBody>
          <a:bodyPr wrap="square">
            <a:spAutoFit/>
          </a:bodyPr>
          <a:lstStyle/>
          <a:p>
            <a:r>
              <a:rPr lang="en-GB" sz="2000" dirty="0">
                <a:solidFill>
                  <a:srgbClr val="292B2C"/>
                </a:solidFill>
                <a:latin typeface="Roboto"/>
              </a:rPr>
              <a:t>The researchers measured the number of patients that experienced secondary infections and how many patients died while in the ICU. What do you think they found?</a:t>
            </a:r>
          </a:p>
        </p:txBody>
      </p:sp>
      <p:pic>
        <p:nvPicPr>
          <p:cNvPr id="24"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5357"/>
          <a:stretch/>
        </p:blipFill>
        <p:spPr bwMode="auto">
          <a:xfrm>
            <a:off x="11260836" y="5407098"/>
            <a:ext cx="639649" cy="146919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E626C669-BA26-4832-8B48-B96D4B48474A}"/>
              </a:ext>
            </a:extLst>
          </p:cNvPr>
          <p:cNvSpPr txBox="1">
            <a:spLocks/>
          </p:cNvSpPr>
          <p:nvPr/>
        </p:nvSpPr>
        <p:spPr>
          <a:xfrm>
            <a:off x="10333156" y="6413707"/>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1 minute</a:t>
            </a:r>
          </a:p>
          <a:p>
            <a:pPr algn="ctr"/>
            <a:endParaRPr lang="en-US" dirty="0"/>
          </a:p>
        </p:txBody>
      </p:sp>
      <p:sp>
        <p:nvSpPr>
          <p:cNvPr id="27" name="Rectangle 26">
            <a:extLst>
              <a:ext uri="{FF2B5EF4-FFF2-40B4-BE49-F238E27FC236}">
                <a16:creationId xmlns:a16="http://schemas.microsoft.com/office/drawing/2014/main" id="{8EF323C3-4FBA-47D0-BE0B-0535E3FA0CD0}"/>
              </a:ext>
            </a:extLst>
          </p:cNvPr>
          <p:cNvSpPr/>
          <p:nvPr/>
        </p:nvSpPr>
        <p:spPr>
          <a:xfrm>
            <a:off x="2449704" y="5175437"/>
            <a:ext cx="7139687" cy="1323439"/>
          </a:xfrm>
          <a:prstGeom prst="rect">
            <a:avLst/>
          </a:prstGeom>
        </p:spPr>
        <p:txBody>
          <a:bodyPr wrap="square">
            <a:spAutoFit/>
          </a:bodyPr>
          <a:lstStyle/>
          <a:p>
            <a:pPr marL="457200" indent="-457200">
              <a:buFont typeface="+mj-lt"/>
              <a:buAutoNum type="arabicPeriod"/>
            </a:pPr>
            <a:r>
              <a:rPr lang="en-GB" sz="2000" dirty="0">
                <a:solidFill>
                  <a:srgbClr val="292B2C"/>
                </a:solidFill>
                <a:latin typeface="Roboto"/>
              </a:rPr>
              <a:t>Aggressive group had fewer infections and fewer deaths</a:t>
            </a:r>
          </a:p>
          <a:p>
            <a:pPr marL="457200" indent="-457200">
              <a:buFont typeface="+mj-lt"/>
              <a:buAutoNum type="arabicPeriod"/>
            </a:pPr>
            <a:r>
              <a:rPr lang="en-GB" sz="2000" dirty="0">
                <a:solidFill>
                  <a:srgbClr val="292B2C"/>
                </a:solidFill>
                <a:latin typeface="Roboto"/>
              </a:rPr>
              <a:t>Aggressive group had more infections, but fewer deaths</a:t>
            </a:r>
          </a:p>
          <a:p>
            <a:pPr marL="457200" indent="-457200">
              <a:buFont typeface="+mj-lt"/>
              <a:buAutoNum type="arabicPeriod"/>
            </a:pPr>
            <a:r>
              <a:rPr lang="en-GB" sz="2000" dirty="0">
                <a:solidFill>
                  <a:srgbClr val="292B2C"/>
                </a:solidFill>
                <a:latin typeface="Roboto"/>
              </a:rPr>
              <a:t>Aggressive group had more infections and more deaths</a:t>
            </a:r>
          </a:p>
          <a:p>
            <a:pPr marL="457200" indent="-457200">
              <a:buFont typeface="+mj-lt"/>
              <a:buAutoNum type="arabicPeriod"/>
            </a:pPr>
            <a:r>
              <a:rPr lang="en-GB" sz="2000" dirty="0">
                <a:solidFill>
                  <a:srgbClr val="292B2C"/>
                </a:solidFill>
                <a:latin typeface="Roboto"/>
              </a:rPr>
              <a:t>Aggressive group had fewer infections but more deaths</a:t>
            </a:r>
          </a:p>
        </p:txBody>
      </p:sp>
      <p:pic>
        <p:nvPicPr>
          <p:cNvPr id="7174" name="Picture 6" descr="Fundraising thermometer clip art free clipart images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0116" y="179017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2105" y="2139950"/>
            <a:ext cx="78182" cy="758906"/>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6" descr="Fundraising thermometer clip art free clipart images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6614" y="179610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958604" y="1939505"/>
            <a:ext cx="73152" cy="965281"/>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FA215E4-AF09-4AAD-B070-E361BC4C5B48}"/>
              </a:ext>
            </a:extLst>
          </p:cNvPr>
          <p:cNvSpPr txBox="1"/>
          <p:nvPr/>
        </p:nvSpPr>
        <p:spPr>
          <a:xfrm>
            <a:off x="8635300" y="754330"/>
            <a:ext cx="2889580" cy="523220"/>
          </a:xfrm>
          <a:prstGeom prst="rect">
            <a:avLst/>
          </a:prstGeom>
          <a:noFill/>
        </p:spPr>
        <p:txBody>
          <a:bodyPr wrap="square" rtlCol="0">
            <a:spAutoFit/>
          </a:bodyPr>
          <a:lstStyle/>
          <a:p>
            <a:pPr algn="ctr"/>
            <a:r>
              <a:rPr lang="en-US" sz="2800" b="1" dirty="0"/>
              <a:t>Permissive group</a:t>
            </a:r>
          </a:p>
        </p:txBody>
      </p:sp>
      <p:pic>
        <p:nvPicPr>
          <p:cNvPr id="33" name="Picture 2" descr="Image result for acetaminophen">
            <a:extLst>
              <a:ext uri="{FF2B5EF4-FFF2-40B4-BE49-F238E27FC236}">
                <a16:creationId xmlns:a16="http://schemas.microsoft.com/office/drawing/2014/main" id="{EC52B9A1-8542-4375-BDE6-DDAEEB868F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7396409" y="1664708"/>
            <a:ext cx="707119" cy="4683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1571191"/>
      </p:ext>
    </p:extLst>
  </p:cSld>
  <p:clrMapOvr>
    <a:masterClrMapping/>
  </p:clrMapOvr>
  <mc:AlternateContent xmlns:mc="http://schemas.openxmlformats.org/markup-compatibility/2006" xmlns:p14="http://schemas.microsoft.com/office/powerpoint/2010/main">
    <mc:Choice Requires="p14">
      <p:transition spd="slow" p14:dur="2000" advTm="214534"/>
    </mc:Choice>
    <mc:Fallback xmlns="">
      <p:transition spd="slow" advTm="214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500"/>
                                        <p:tgtEl>
                                          <p:spTgt spid="7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5" grpId="0"/>
      <p:bldP spid="14" grpId="0"/>
      <p:bldP spid="17" grpId="0"/>
      <p:bldP spid="23" grpId="0"/>
      <p:bldP spid="25" grpId="0"/>
      <p:bldP spid="27" grpId="0"/>
      <p:bldP spid="3" grpId="0" animBg="1"/>
      <p:bldP spid="29"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894" y="659928"/>
            <a:ext cx="11521173" cy="1200329"/>
          </a:xfrm>
          <a:prstGeom prst="rect">
            <a:avLst/>
          </a:prstGeom>
          <a:noFill/>
        </p:spPr>
        <p:txBody>
          <a:bodyPr wrap="square" rtlCol="0">
            <a:spAutoFit/>
          </a:bodyPr>
          <a:lstStyle/>
          <a:p>
            <a:r>
              <a:rPr lang="en-US" sz="2400" b="1" dirty="0"/>
              <a:t>Please put the cards back in the envelope (for now)</a:t>
            </a:r>
          </a:p>
          <a:p>
            <a:endParaRPr lang="en-US" sz="2400" b="1" dirty="0"/>
          </a:p>
          <a:p>
            <a:r>
              <a:rPr lang="en-US" sz="2400" b="1" dirty="0"/>
              <a:t>We will come back to these soon!</a:t>
            </a:r>
            <a:endParaRPr lang="en-US" sz="2400" dirty="0"/>
          </a:p>
        </p:txBody>
      </p:sp>
      <p:pic>
        <p:nvPicPr>
          <p:cNvPr id="6" name="Picture 4" descr="Image result for envelop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52817">
            <a:off x="9347199" y="45243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84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AAB6-653D-4748-A424-167E1CBBB58A}"/>
              </a:ext>
            </a:extLst>
          </p:cNvPr>
          <p:cNvSpPr>
            <a:spLocks noGrp="1"/>
          </p:cNvSpPr>
          <p:nvPr>
            <p:ph type="title"/>
          </p:nvPr>
        </p:nvSpPr>
        <p:spPr/>
        <p:txBody>
          <a:bodyPr>
            <a:normAutofit/>
          </a:bodyPr>
          <a:lstStyle/>
          <a:p>
            <a:r>
              <a:rPr lang="en-US" dirty="0"/>
              <a:t>When you have a fever, why might your doctor recommend for you to take </a:t>
            </a:r>
            <a:r>
              <a:rPr lang="en-US" dirty="0" err="1"/>
              <a:t>tylenol</a:t>
            </a:r>
            <a:r>
              <a:rPr lang="en-US" dirty="0"/>
              <a:t>?</a:t>
            </a:r>
          </a:p>
        </p:txBody>
      </p:sp>
      <p:sp>
        <p:nvSpPr>
          <p:cNvPr id="3" name="Text Placeholder 2">
            <a:extLst>
              <a:ext uri="{FF2B5EF4-FFF2-40B4-BE49-F238E27FC236}">
                <a16:creationId xmlns:a16="http://schemas.microsoft.com/office/drawing/2014/main" id="{DC9A54C9-FD49-46FA-BEB1-81D7A63C7CF6}"/>
              </a:ext>
            </a:extLst>
          </p:cNvPr>
          <p:cNvSpPr>
            <a:spLocks noGrp="1"/>
          </p:cNvSpPr>
          <p:nvPr>
            <p:ph type="body" idx="1"/>
          </p:nvPr>
        </p:nvSpPr>
        <p:spPr>
          <a:xfrm>
            <a:off x="838200" y="2165060"/>
            <a:ext cx="10515600" cy="4351338"/>
          </a:xfrm>
        </p:spPr>
        <p:txBody>
          <a:bodyPr/>
          <a:lstStyle/>
          <a:p>
            <a:pPr marL="514350" indent="-514350">
              <a:buFont typeface="Arial" panose="020B0604020202020204" pitchFamily="34" charset="0"/>
              <a:buAutoNum type="alphaUcPeriod"/>
            </a:pPr>
            <a:r>
              <a:rPr lang="en-US" dirty="0"/>
              <a:t>If the fever is the result of an infectious disease, then </a:t>
            </a:r>
            <a:r>
              <a:rPr lang="en-US" dirty="0" err="1"/>
              <a:t>tylenol</a:t>
            </a:r>
            <a:r>
              <a:rPr lang="en-US" dirty="0"/>
              <a:t> will help kill the infectious agent, and thus lower the fever.</a:t>
            </a:r>
          </a:p>
          <a:p>
            <a:pPr marL="514350" indent="-514350">
              <a:buFont typeface="Arial" panose="020B0604020202020204" pitchFamily="34" charset="0"/>
              <a:buAutoNum type="alphaUcPeriod"/>
            </a:pPr>
            <a:r>
              <a:rPr lang="en-US" dirty="0"/>
              <a:t>The </a:t>
            </a:r>
            <a:r>
              <a:rPr lang="en-US" dirty="0" err="1"/>
              <a:t>tylenol</a:t>
            </a:r>
            <a:r>
              <a:rPr lang="en-US" dirty="0"/>
              <a:t> will reduce the fever, which helps kill off the infectious agent. </a:t>
            </a:r>
          </a:p>
          <a:p>
            <a:pPr marL="514350" indent="-514350">
              <a:buFont typeface="Arial" panose="020B0604020202020204" pitchFamily="34" charset="0"/>
              <a:buAutoNum type="alphaUcPeriod"/>
            </a:pPr>
            <a:r>
              <a:rPr lang="en-US" dirty="0"/>
              <a:t>The </a:t>
            </a:r>
            <a:r>
              <a:rPr lang="en-US" dirty="0" err="1"/>
              <a:t>tylenol</a:t>
            </a:r>
            <a:r>
              <a:rPr lang="en-US" dirty="0"/>
              <a:t> reduces the fever, which makes us feel better.</a:t>
            </a:r>
          </a:p>
          <a:p>
            <a:pPr marL="514350" indent="-514350">
              <a:buFont typeface="Arial" panose="020B0604020202020204" pitchFamily="34" charset="0"/>
              <a:buAutoNum type="alphaUcPeriod"/>
            </a:pPr>
            <a:r>
              <a:rPr lang="en-US" dirty="0"/>
              <a:t>None of the above</a:t>
            </a:r>
          </a:p>
          <a:p>
            <a:endParaRPr lang="en-US" dirty="0"/>
          </a:p>
        </p:txBody>
      </p:sp>
      <p:pic>
        <p:nvPicPr>
          <p:cNvPr id="4"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34630"/>
          <a:stretch/>
        </p:blipFill>
        <p:spPr bwMode="auto">
          <a:xfrm>
            <a:off x="732068" y="5171949"/>
            <a:ext cx="1696807" cy="14691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62075" y="5068022"/>
            <a:ext cx="2316283" cy="167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906607"/>
      </p:ext>
    </p:extLst>
  </p:cSld>
  <p:clrMapOvr>
    <a:masterClrMapping/>
  </p:clrMapOvr>
  <mc:AlternateContent xmlns:mc="http://schemas.openxmlformats.org/markup-compatibility/2006" xmlns:p14="http://schemas.microsoft.com/office/powerpoint/2010/main">
    <mc:Choice Requires="p14">
      <p:transition spd="slow" p14:dur="2000" advTm="60742"/>
    </mc:Choice>
    <mc:Fallback xmlns="">
      <p:transition spd="slow" advTm="60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AAB6-653D-4748-A424-167E1CBBB58A}"/>
              </a:ext>
            </a:extLst>
          </p:cNvPr>
          <p:cNvSpPr>
            <a:spLocks noGrp="1"/>
          </p:cNvSpPr>
          <p:nvPr>
            <p:ph type="title"/>
          </p:nvPr>
        </p:nvSpPr>
        <p:spPr/>
        <p:txBody>
          <a:bodyPr>
            <a:normAutofit/>
          </a:bodyPr>
          <a:lstStyle/>
          <a:p>
            <a:r>
              <a:rPr lang="en-US" dirty="0"/>
              <a:t>When you have a fever, why might your doctor recommend for you to take </a:t>
            </a:r>
            <a:r>
              <a:rPr lang="en-US" dirty="0" err="1"/>
              <a:t>tylenol</a:t>
            </a:r>
            <a:r>
              <a:rPr lang="en-US" dirty="0"/>
              <a:t>?</a:t>
            </a:r>
          </a:p>
        </p:txBody>
      </p:sp>
      <p:sp>
        <p:nvSpPr>
          <p:cNvPr id="3" name="Text Placeholder 2">
            <a:extLst>
              <a:ext uri="{FF2B5EF4-FFF2-40B4-BE49-F238E27FC236}">
                <a16:creationId xmlns:a16="http://schemas.microsoft.com/office/drawing/2014/main" id="{DC9A54C9-FD49-46FA-BEB1-81D7A63C7CF6}"/>
              </a:ext>
            </a:extLst>
          </p:cNvPr>
          <p:cNvSpPr>
            <a:spLocks noGrp="1"/>
          </p:cNvSpPr>
          <p:nvPr>
            <p:ph type="body" idx="1"/>
          </p:nvPr>
        </p:nvSpPr>
        <p:spPr>
          <a:xfrm>
            <a:off x="838200" y="2165060"/>
            <a:ext cx="10515600" cy="4351338"/>
          </a:xfrm>
        </p:spPr>
        <p:txBody>
          <a:bodyPr/>
          <a:lstStyle/>
          <a:p>
            <a:pPr marL="514350" indent="-514350">
              <a:buFont typeface="Arial" panose="020B0604020202020204" pitchFamily="34" charset="0"/>
              <a:buAutoNum type="alphaUcPeriod"/>
            </a:pPr>
            <a:r>
              <a:rPr lang="en-US" dirty="0"/>
              <a:t>If the fever is the result of an infectious disease, then </a:t>
            </a:r>
            <a:r>
              <a:rPr lang="en-US" dirty="0" err="1"/>
              <a:t>tylenol</a:t>
            </a:r>
            <a:r>
              <a:rPr lang="en-US" dirty="0"/>
              <a:t> will help kill the infectious agent, and thus lower the fever.</a:t>
            </a:r>
          </a:p>
          <a:p>
            <a:pPr marL="514350" indent="-514350">
              <a:buFont typeface="Arial" panose="020B0604020202020204" pitchFamily="34" charset="0"/>
              <a:buAutoNum type="alphaUcPeriod"/>
            </a:pPr>
            <a:r>
              <a:rPr lang="en-US" dirty="0"/>
              <a:t>The </a:t>
            </a:r>
            <a:r>
              <a:rPr lang="en-US" dirty="0" err="1"/>
              <a:t>tylenol</a:t>
            </a:r>
            <a:r>
              <a:rPr lang="en-US" dirty="0"/>
              <a:t> will reduce the fever, which helps kill off the infectious agent. </a:t>
            </a:r>
          </a:p>
          <a:p>
            <a:pPr marL="514350" indent="-514350">
              <a:buFont typeface="Arial" panose="020B0604020202020204" pitchFamily="34" charset="0"/>
              <a:buAutoNum type="alphaUcPeriod"/>
            </a:pPr>
            <a:r>
              <a:rPr lang="en-US" dirty="0">
                <a:solidFill>
                  <a:srgbClr val="FF0000"/>
                </a:solidFill>
              </a:rPr>
              <a:t>The </a:t>
            </a:r>
            <a:r>
              <a:rPr lang="en-US" dirty="0" err="1">
                <a:solidFill>
                  <a:srgbClr val="FF0000"/>
                </a:solidFill>
              </a:rPr>
              <a:t>tylenol</a:t>
            </a:r>
            <a:r>
              <a:rPr lang="en-US" dirty="0">
                <a:solidFill>
                  <a:srgbClr val="FF0000"/>
                </a:solidFill>
              </a:rPr>
              <a:t> reduces the fever, which makes us feel better.</a:t>
            </a:r>
          </a:p>
          <a:p>
            <a:pPr marL="514350" indent="-514350">
              <a:buFont typeface="Arial" panose="020B0604020202020204" pitchFamily="34" charset="0"/>
              <a:buAutoNum type="alphaUcPeriod"/>
            </a:pPr>
            <a:r>
              <a:rPr lang="en-US" dirty="0"/>
              <a:t>None of the above</a:t>
            </a:r>
          </a:p>
          <a:p>
            <a:endParaRPr lang="en-US" dirty="0"/>
          </a:p>
        </p:txBody>
      </p:sp>
    </p:spTree>
    <p:extLst>
      <p:ext uri="{BB962C8B-B14F-4D97-AF65-F5344CB8AC3E}">
        <p14:creationId xmlns:p14="http://schemas.microsoft.com/office/powerpoint/2010/main" val="772708373"/>
      </p:ext>
    </p:extLst>
  </p:cSld>
  <p:clrMapOvr>
    <a:masterClrMapping/>
  </p:clrMapOvr>
  <mc:AlternateContent xmlns:mc="http://schemas.openxmlformats.org/markup-compatibility/2006" xmlns:p14="http://schemas.microsoft.com/office/powerpoint/2010/main">
    <mc:Choice Requires="p14">
      <p:transition spd="slow" p14:dur="2000" advTm="60742"/>
    </mc:Choice>
    <mc:Fallback xmlns="">
      <p:transition spd="slow" advTm="607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Evolutionary explanations for vulnerability: </a:t>
            </a:r>
            <a:r>
              <a:rPr lang="en-US" b="1" dirty="0"/>
              <a:t>Evolved defenses</a:t>
            </a:r>
          </a:p>
        </p:txBody>
      </p:sp>
      <p:sp>
        <p:nvSpPr>
          <p:cNvPr id="3" name="Content Placeholder 2"/>
          <p:cNvSpPr>
            <a:spLocks noGrp="1"/>
          </p:cNvSpPr>
          <p:nvPr>
            <p:ph idx="1"/>
          </p:nvPr>
        </p:nvSpPr>
        <p:spPr>
          <a:xfrm>
            <a:off x="838200" y="1825625"/>
            <a:ext cx="5670550" cy="4667250"/>
          </a:xfrm>
        </p:spPr>
        <p:txBody>
          <a:bodyPr>
            <a:normAutofit lnSpcReduction="10000"/>
          </a:bodyPr>
          <a:lstStyle/>
          <a:p>
            <a:r>
              <a:rPr lang="en-US" dirty="0"/>
              <a:t>There are things our bodies experience, like pain and fever, that are adaptive mechanisms for fighting off pathogens and other dangers!</a:t>
            </a:r>
          </a:p>
          <a:p>
            <a:pPr lvl="1"/>
            <a:r>
              <a:rPr lang="en-US" dirty="0"/>
              <a:t>Not necessarily dangerous symptoms of an infection or being hurt</a:t>
            </a:r>
          </a:p>
          <a:p>
            <a:r>
              <a:rPr lang="en-US" dirty="0"/>
              <a:t>It stinks that they are uncomfortable…</a:t>
            </a:r>
          </a:p>
          <a:p>
            <a:pPr lvl="1"/>
            <a:r>
              <a:rPr lang="en-US" dirty="0"/>
              <a:t>…but an uncomfortable individual who survives has higher reproductive fitness than someone who is comfortable but dies</a:t>
            </a:r>
          </a:p>
        </p:txBody>
      </p:sp>
      <p:pic>
        <p:nvPicPr>
          <p:cNvPr id="6" name="Picture 2" descr="Image result for f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081" y="1222679"/>
            <a:ext cx="3840296" cy="2397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hand burn, sto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7529" y="3783919"/>
            <a:ext cx="3564415" cy="2708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9057099"/>
      </p:ext>
    </p:extLst>
  </p:cSld>
  <p:clrMapOvr>
    <a:masterClrMapping/>
  </p:clrMapOvr>
  <mc:AlternateContent xmlns:mc="http://schemas.openxmlformats.org/markup-compatibility/2006" xmlns:p14="http://schemas.microsoft.com/office/powerpoint/2010/main">
    <mc:Choice Requires="p14">
      <p:transition spd="slow" p14:dur="2000" advTm="172715"/>
    </mc:Choice>
    <mc:Fallback xmlns="">
      <p:transition spd="slow" advTm="172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Stopwatch">
            <a:extLst>
              <a:ext uri="{FF2B5EF4-FFF2-40B4-BE49-F238E27FC236}">
                <a16:creationId xmlns:a16="http://schemas.microsoft.com/office/drawing/2014/main" id="{7DB66A1E-8AB8-4053-BE83-4D8D3E3D68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4984" y="1235105"/>
            <a:ext cx="468385" cy="468385"/>
          </a:xfrm>
          <a:prstGeom prst="rect">
            <a:avLst/>
          </a:prstGeom>
        </p:spPr>
      </p:pic>
      <p:pic>
        <p:nvPicPr>
          <p:cNvPr id="35" name="Picture 2" descr="Image result for acetaminophen">
            <a:extLst>
              <a:ext uri="{FF2B5EF4-FFF2-40B4-BE49-F238E27FC236}">
                <a16:creationId xmlns:a16="http://schemas.microsoft.com/office/drawing/2014/main" id="{F76F9AA7-75F9-4E5D-9DF0-53E6663E01A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4309177" y="1664708"/>
            <a:ext cx="707119" cy="46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4284" y="3744762"/>
            <a:ext cx="8180512" cy="3024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CU,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14935" y="1612078"/>
            <a:ext cx="1314874" cy="1314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U,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6835" y="1670432"/>
            <a:ext cx="1256520" cy="1256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3937" y="2762069"/>
            <a:ext cx="1376869" cy="369332"/>
          </a:xfrm>
          <a:prstGeom prst="rect">
            <a:avLst/>
          </a:prstGeom>
          <a:noFill/>
        </p:spPr>
        <p:txBody>
          <a:bodyPr wrap="square" rtlCol="0">
            <a:spAutoFit/>
          </a:bodyPr>
          <a:lstStyle/>
          <a:p>
            <a:r>
              <a:rPr lang="en-US" dirty="0"/>
              <a:t>44 patients</a:t>
            </a:r>
          </a:p>
        </p:txBody>
      </p:sp>
      <p:sp>
        <p:nvSpPr>
          <p:cNvPr id="10" name="TextBox 9"/>
          <p:cNvSpPr txBox="1"/>
          <p:nvPr/>
        </p:nvSpPr>
        <p:spPr>
          <a:xfrm>
            <a:off x="7583817" y="2762069"/>
            <a:ext cx="1254806" cy="369332"/>
          </a:xfrm>
          <a:prstGeom prst="rect">
            <a:avLst/>
          </a:prstGeom>
          <a:noFill/>
        </p:spPr>
        <p:txBody>
          <a:bodyPr wrap="square" rtlCol="0">
            <a:spAutoFit/>
          </a:bodyPr>
          <a:lstStyle/>
          <a:p>
            <a:r>
              <a:rPr lang="en-US" dirty="0"/>
              <a:t>38 patients</a:t>
            </a:r>
          </a:p>
        </p:txBody>
      </p:sp>
      <p:sp>
        <p:nvSpPr>
          <p:cNvPr id="15" name="TextBox 14">
            <a:extLst>
              <a:ext uri="{FF2B5EF4-FFF2-40B4-BE49-F238E27FC236}">
                <a16:creationId xmlns:a16="http://schemas.microsoft.com/office/drawing/2014/main" id="{DB0C6E7A-1A03-44A8-A6BB-1FB0C00FED9F}"/>
              </a:ext>
            </a:extLst>
          </p:cNvPr>
          <p:cNvSpPr txBox="1"/>
          <p:nvPr/>
        </p:nvSpPr>
        <p:spPr>
          <a:xfrm>
            <a:off x="694357" y="754330"/>
            <a:ext cx="2889580" cy="523220"/>
          </a:xfrm>
          <a:prstGeom prst="rect">
            <a:avLst/>
          </a:prstGeom>
          <a:noFill/>
        </p:spPr>
        <p:txBody>
          <a:bodyPr wrap="square" rtlCol="0">
            <a:spAutoFit/>
          </a:bodyPr>
          <a:lstStyle/>
          <a:p>
            <a:pPr algn="ctr"/>
            <a:r>
              <a:rPr lang="en-US" sz="2800" b="1" dirty="0"/>
              <a:t>Aggressive group</a:t>
            </a:r>
          </a:p>
        </p:txBody>
      </p:sp>
      <p:sp>
        <p:nvSpPr>
          <p:cNvPr id="14" name="Rectangle 13">
            <a:extLst>
              <a:ext uri="{FF2B5EF4-FFF2-40B4-BE49-F238E27FC236}">
                <a16:creationId xmlns:a16="http://schemas.microsoft.com/office/drawing/2014/main" id="{8EF323C3-4FBA-47D0-BE0B-0535E3FA0CD0}"/>
              </a:ext>
            </a:extLst>
          </p:cNvPr>
          <p:cNvSpPr/>
          <p:nvPr/>
        </p:nvSpPr>
        <p:spPr>
          <a:xfrm>
            <a:off x="412248" y="1418529"/>
            <a:ext cx="3028240" cy="2031325"/>
          </a:xfrm>
          <a:prstGeom prst="rect">
            <a:avLst/>
          </a:prstGeom>
        </p:spPr>
        <p:txBody>
          <a:bodyPr wrap="square">
            <a:spAutoFit/>
          </a:bodyPr>
          <a:lstStyle/>
          <a:p>
            <a:r>
              <a:rPr lang="en-GB" dirty="0">
                <a:solidFill>
                  <a:srgbClr val="292B2C"/>
                </a:solidFill>
                <a:latin typeface="Roboto"/>
              </a:rPr>
              <a:t>Acetaminophen every 6 hours for temperature over 38.5°C (101.3°F).</a:t>
            </a:r>
          </a:p>
          <a:p>
            <a:endParaRPr lang="en-GB" dirty="0">
              <a:solidFill>
                <a:srgbClr val="292B2C"/>
              </a:solidFill>
              <a:latin typeface="Roboto"/>
            </a:endParaRPr>
          </a:p>
          <a:p>
            <a:r>
              <a:rPr lang="en-GB" dirty="0">
                <a:solidFill>
                  <a:srgbClr val="292B2C"/>
                </a:solidFill>
                <a:latin typeface="Roboto"/>
              </a:rPr>
              <a:t>Cooling blanket for temperature over 39.5°C (103.1°F).</a:t>
            </a:r>
            <a:endParaRPr lang="en-US" dirty="0"/>
          </a:p>
        </p:txBody>
      </p:sp>
      <p:sp>
        <p:nvSpPr>
          <p:cNvPr id="17" name="Rectangle 16">
            <a:extLst>
              <a:ext uri="{FF2B5EF4-FFF2-40B4-BE49-F238E27FC236}">
                <a16:creationId xmlns:a16="http://schemas.microsoft.com/office/drawing/2014/main" id="{8176F71B-A2FE-46FF-B99E-8274B9B898AD}"/>
              </a:ext>
            </a:extLst>
          </p:cNvPr>
          <p:cNvSpPr/>
          <p:nvPr/>
        </p:nvSpPr>
        <p:spPr>
          <a:xfrm>
            <a:off x="9168008" y="1418529"/>
            <a:ext cx="2640460" cy="1200329"/>
          </a:xfrm>
          <a:prstGeom prst="rect">
            <a:avLst/>
          </a:prstGeom>
        </p:spPr>
        <p:txBody>
          <a:bodyPr wrap="square">
            <a:spAutoFit/>
          </a:bodyPr>
          <a:lstStyle/>
          <a:p>
            <a:r>
              <a:rPr lang="en-GB" dirty="0">
                <a:solidFill>
                  <a:srgbClr val="292B2C"/>
                </a:solidFill>
                <a:latin typeface="Roboto"/>
              </a:rPr>
              <a:t>Acetaminophen and cooling blanket only for temperature &gt; 40°C (104°F). </a:t>
            </a:r>
            <a:endParaRPr lang="en-US" dirty="0"/>
          </a:p>
        </p:txBody>
      </p:sp>
      <p:sp>
        <p:nvSpPr>
          <p:cNvPr id="22" name="Rectangle 21">
            <a:extLst>
              <a:ext uri="{FF2B5EF4-FFF2-40B4-BE49-F238E27FC236}">
                <a16:creationId xmlns:a16="http://schemas.microsoft.com/office/drawing/2014/main" id="{24AEC01F-E1D3-44E5-9775-43C9B1F983D2}"/>
              </a:ext>
            </a:extLst>
          </p:cNvPr>
          <p:cNvSpPr/>
          <p:nvPr/>
        </p:nvSpPr>
        <p:spPr>
          <a:xfrm>
            <a:off x="3124818" y="103980"/>
            <a:ext cx="6268854" cy="707886"/>
          </a:xfrm>
          <a:prstGeom prst="rect">
            <a:avLst/>
          </a:prstGeom>
        </p:spPr>
        <p:txBody>
          <a:bodyPr wrap="square">
            <a:spAutoFit/>
          </a:bodyPr>
          <a:lstStyle/>
          <a:p>
            <a:pPr algn="ctr"/>
            <a:r>
              <a:rPr lang="en-GB" sz="2000" b="1" dirty="0">
                <a:solidFill>
                  <a:srgbClr val="292B2C"/>
                </a:solidFill>
                <a:latin typeface="Roboto"/>
              </a:rPr>
              <a:t>In an intensive Care Unit, patients were randomly assigned to one of two groups:</a:t>
            </a:r>
            <a:endParaRPr lang="en-US" dirty="0"/>
          </a:p>
        </p:txBody>
      </p:sp>
      <p:sp>
        <p:nvSpPr>
          <p:cNvPr id="23" name="Rectangle 22">
            <a:extLst>
              <a:ext uri="{FF2B5EF4-FFF2-40B4-BE49-F238E27FC236}">
                <a16:creationId xmlns:a16="http://schemas.microsoft.com/office/drawing/2014/main" id="{8EF323C3-4FBA-47D0-BE0B-0535E3FA0CD0}"/>
              </a:ext>
            </a:extLst>
          </p:cNvPr>
          <p:cNvSpPr/>
          <p:nvPr/>
        </p:nvSpPr>
        <p:spPr>
          <a:xfrm>
            <a:off x="2168990" y="3952268"/>
            <a:ext cx="7911100" cy="1015663"/>
          </a:xfrm>
          <a:prstGeom prst="rect">
            <a:avLst/>
          </a:prstGeom>
        </p:spPr>
        <p:txBody>
          <a:bodyPr wrap="square">
            <a:spAutoFit/>
          </a:bodyPr>
          <a:lstStyle/>
          <a:p>
            <a:r>
              <a:rPr lang="en-GB" sz="2000" dirty="0">
                <a:solidFill>
                  <a:srgbClr val="292B2C"/>
                </a:solidFill>
                <a:latin typeface="Roboto"/>
              </a:rPr>
              <a:t>The researchers measured the number of patients that experienced secondary infections and how many patients died while in the ICU. What do you think they found?</a:t>
            </a:r>
          </a:p>
        </p:txBody>
      </p:sp>
      <p:sp>
        <p:nvSpPr>
          <p:cNvPr id="27" name="Rectangle 26">
            <a:extLst>
              <a:ext uri="{FF2B5EF4-FFF2-40B4-BE49-F238E27FC236}">
                <a16:creationId xmlns:a16="http://schemas.microsoft.com/office/drawing/2014/main" id="{8EF323C3-4FBA-47D0-BE0B-0535E3FA0CD0}"/>
              </a:ext>
            </a:extLst>
          </p:cNvPr>
          <p:cNvSpPr/>
          <p:nvPr/>
        </p:nvSpPr>
        <p:spPr>
          <a:xfrm>
            <a:off x="2449704" y="5175437"/>
            <a:ext cx="7139687" cy="1323439"/>
          </a:xfrm>
          <a:prstGeom prst="rect">
            <a:avLst/>
          </a:prstGeom>
        </p:spPr>
        <p:txBody>
          <a:bodyPr wrap="square">
            <a:spAutoFit/>
          </a:bodyPr>
          <a:lstStyle/>
          <a:p>
            <a:pPr marL="457200" indent="-457200">
              <a:buFont typeface="+mj-lt"/>
              <a:buAutoNum type="arabicPeriod"/>
            </a:pPr>
            <a:r>
              <a:rPr lang="en-GB" sz="2000" dirty="0">
                <a:solidFill>
                  <a:srgbClr val="292B2C"/>
                </a:solidFill>
                <a:latin typeface="Roboto"/>
              </a:rPr>
              <a:t>Aggressive group had fewer infections and fewer deaths</a:t>
            </a:r>
          </a:p>
          <a:p>
            <a:pPr marL="457200" indent="-457200">
              <a:buFont typeface="+mj-lt"/>
              <a:buAutoNum type="arabicPeriod"/>
            </a:pPr>
            <a:r>
              <a:rPr lang="en-GB" sz="2000" dirty="0">
                <a:solidFill>
                  <a:srgbClr val="292B2C"/>
                </a:solidFill>
                <a:latin typeface="Roboto"/>
              </a:rPr>
              <a:t>Aggressive group had more infections, but fewer deaths</a:t>
            </a:r>
          </a:p>
          <a:p>
            <a:pPr marL="457200" indent="-457200">
              <a:buFont typeface="+mj-lt"/>
              <a:buAutoNum type="arabicPeriod"/>
            </a:pPr>
            <a:r>
              <a:rPr lang="en-GB" sz="2000" dirty="0">
                <a:solidFill>
                  <a:srgbClr val="292B2C"/>
                </a:solidFill>
                <a:latin typeface="Roboto"/>
              </a:rPr>
              <a:t>Aggressive group had more infections and more deaths</a:t>
            </a:r>
          </a:p>
          <a:p>
            <a:pPr marL="457200" indent="-457200">
              <a:buFont typeface="+mj-lt"/>
              <a:buAutoNum type="arabicPeriod"/>
            </a:pPr>
            <a:r>
              <a:rPr lang="en-GB" sz="2000" dirty="0">
                <a:solidFill>
                  <a:srgbClr val="292B2C"/>
                </a:solidFill>
                <a:latin typeface="Roboto"/>
              </a:rPr>
              <a:t>Aggressive group had fewer infections but more deaths</a:t>
            </a:r>
          </a:p>
        </p:txBody>
      </p:sp>
      <p:pic>
        <p:nvPicPr>
          <p:cNvPr id="7174" name="Picture 6" descr="Fundraising thermometer clip art free clipart images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0116" y="179017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2105" y="2139950"/>
            <a:ext cx="78182" cy="758906"/>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6" descr="Fundraising thermometer clip art free clipart images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6614" y="179610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958604" y="1939505"/>
            <a:ext cx="73152" cy="965281"/>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FA215E4-AF09-4AAD-B070-E361BC4C5B48}"/>
              </a:ext>
            </a:extLst>
          </p:cNvPr>
          <p:cNvSpPr txBox="1"/>
          <p:nvPr/>
        </p:nvSpPr>
        <p:spPr>
          <a:xfrm>
            <a:off x="8635300" y="754330"/>
            <a:ext cx="2889580" cy="523220"/>
          </a:xfrm>
          <a:prstGeom prst="rect">
            <a:avLst/>
          </a:prstGeom>
          <a:noFill/>
        </p:spPr>
        <p:txBody>
          <a:bodyPr wrap="square" rtlCol="0">
            <a:spAutoFit/>
          </a:bodyPr>
          <a:lstStyle/>
          <a:p>
            <a:pPr algn="ctr"/>
            <a:r>
              <a:rPr lang="en-US" sz="2800" b="1" dirty="0"/>
              <a:t>Permissive group</a:t>
            </a:r>
          </a:p>
        </p:txBody>
      </p:sp>
      <p:pic>
        <p:nvPicPr>
          <p:cNvPr id="33" name="Picture 2" descr="Image result for acetaminophen">
            <a:extLst>
              <a:ext uri="{FF2B5EF4-FFF2-40B4-BE49-F238E27FC236}">
                <a16:creationId xmlns:a16="http://schemas.microsoft.com/office/drawing/2014/main" id="{EC52B9A1-8542-4375-BDE6-DDAEEB868F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7396409" y="1664708"/>
            <a:ext cx="707119" cy="4683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think pair share, icon">
            <a:extLst>
              <a:ext uri="{FF2B5EF4-FFF2-40B4-BE49-F238E27FC236}">
                <a16:creationId xmlns:a16="http://schemas.microsoft.com/office/drawing/2014/main" id="{F035BC9F-D71F-434A-8CC7-7D402FF15C9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682" r="-3265"/>
          <a:stretch/>
        </p:blipFill>
        <p:spPr bwMode="auto">
          <a:xfrm>
            <a:off x="10316817" y="5048745"/>
            <a:ext cx="1987826" cy="14691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1039425"/>
      </p:ext>
    </p:extLst>
  </p:cSld>
  <p:clrMapOvr>
    <a:masterClrMapping/>
  </p:clrMapOvr>
  <mc:AlternateContent xmlns:mc="http://schemas.openxmlformats.org/markup-compatibility/2006" xmlns:p14="http://schemas.microsoft.com/office/powerpoint/2010/main">
    <mc:Choice Requires="p14">
      <p:transition spd="slow" p14:dur="2000" advTm="214534"/>
    </mc:Choice>
    <mc:Fallback xmlns="">
      <p:transition spd="slow" advTm="214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7">
                                            <p:txEl>
                                              <p:pRg st="2" end="2"/>
                                            </p:txEl>
                                          </p:spTgt>
                                        </p:tgtEl>
                                        <p:attrNameLst>
                                          <p:attrName>style.color</p:attrName>
                                        </p:attrNameLst>
                                      </p:cBhvr>
                                      <p:to>
                                        <a:srgbClr val="FF1F1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Stopwatch">
            <a:extLst>
              <a:ext uri="{FF2B5EF4-FFF2-40B4-BE49-F238E27FC236}">
                <a16:creationId xmlns:a16="http://schemas.microsoft.com/office/drawing/2014/main" id="{7DB66A1E-8AB8-4053-BE83-4D8D3E3D68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4984" y="1235105"/>
            <a:ext cx="468385" cy="468385"/>
          </a:xfrm>
          <a:prstGeom prst="rect">
            <a:avLst/>
          </a:prstGeom>
        </p:spPr>
      </p:pic>
      <p:pic>
        <p:nvPicPr>
          <p:cNvPr id="35" name="Picture 2" descr="Image result for acetaminophen">
            <a:extLst>
              <a:ext uri="{FF2B5EF4-FFF2-40B4-BE49-F238E27FC236}">
                <a16:creationId xmlns:a16="http://schemas.microsoft.com/office/drawing/2014/main" id="{F76F9AA7-75F9-4E5D-9DF0-53E6663E01A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4309177" y="1664708"/>
            <a:ext cx="707119" cy="4683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CU,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14935" y="1612078"/>
            <a:ext cx="1314874" cy="1314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U,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6835" y="1670432"/>
            <a:ext cx="1256520" cy="1256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3937" y="2762069"/>
            <a:ext cx="1376869" cy="369332"/>
          </a:xfrm>
          <a:prstGeom prst="rect">
            <a:avLst/>
          </a:prstGeom>
          <a:noFill/>
        </p:spPr>
        <p:txBody>
          <a:bodyPr wrap="square" rtlCol="0">
            <a:spAutoFit/>
          </a:bodyPr>
          <a:lstStyle/>
          <a:p>
            <a:r>
              <a:rPr lang="en-US" dirty="0"/>
              <a:t>44 patients</a:t>
            </a:r>
          </a:p>
        </p:txBody>
      </p:sp>
      <p:sp>
        <p:nvSpPr>
          <p:cNvPr id="10" name="TextBox 9"/>
          <p:cNvSpPr txBox="1"/>
          <p:nvPr/>
        </p:nvSpPr>
        <p:spPr>
          <a:xfrm>
            <a:off x="7583817" y="2762069"/>
            <a:ext cx="1254806" cy="369332"/>
          </a:xfrm>
          <a:prstGeom prst="rect">
            <a:avLst/>
          </a:prstGeom>
          <a:noFill/>
        </p:spPr>
        <p:txBody>
          <a:bodyPr wrap="square" rtlCol="0">
            <a:spAutoFit/>
          </a:bodyPr>
          <a:lstStyle/>
          <a:p>
            <a:r>
              <a:rPr lang="en-US" dirty="0"/>
              <a:t>38 patients</a:t>
            </a:r>
          </a:p>
        </p:txBody>
      </p:sp>
      <p:sp>
        <p:nvSpPr>
          <p:cNvPr id="15" name="TextBox 14">
            <a:extLst>
              <a:ext uri="{FF2B5EF4-FFF2-40B4-BE49-F238E27FC236}">
                <a16:creationId xmlns:a16="http://schemas.microsoft.com/office/drawing/2014/main" id="{DB0C6E7A-1A03-44A8-A6BB-1FB0C00FED9F}"/>
              </a:ext>
            </a:extLst>
          </p:cNvPr>
          <p:cNvSpPr txBox="1"/>
          <p:nvPr/>
        </p:nvSpPr>
        <p:spPr>
          <a:xfrm>
            <a:off x="694357" y="754330"/>
            <a:ext cx="2889580" cy="523220"/>
          </a:xfrm>
          <a:prstGeom prst="rect">
            <a:avLst/>
          </a:prstGeom>
          <a:noFill/>
        </p:spPr>
        <p:txBody>
          <a:bodyPr wrap="square" rtlCol="0">
            <a:spAutoFit/>
          </a:bodyPr>
          <a:lstStyle/>
          <a:p>
            <a:pPr algn="ctr"/>
            <a:r>
              <a:rPr lang="en-US" sz="2800" b="1" dirty="0"/>
              <a:t>Aggressive group</a:t>
            </a:r>
          </a:p>
        </p:txBody>
      </p:sp>
      <p:sp>
        <p:nvSpPr>
          <p:cNvPr id="14" name="Rectangle 13">
            <a:extLst>
              <a:ext uri="{FF2B5EF4-FFF2-40B4-BE49-F238E27FC236}">
                <a16:creationId xmlns:a16="http://schemas.microsoft.com/office/drawing/2014/main" id="{8EF323C3-4FBA-47D0-BE0B-0535E3FA0CD0}"/>
              </a:ext>
            </a:extLst>
          </p:cNvPr>
          <p:cNvSpPr/>
          <p:nvPr/>
        </p:nvSpPr>
        <p:spPr>
          <a:xfrm>
            <a:off x="412248" y="1418529"/>
            <a:ext cx="3028240" cy="2031325"/>
          </a:xfrm>
          <a:prstGeom prst="rect">
            <a:avLst/>
          </a:prstGeom>
        </p:spPr>
        <p:txBody>
          <a:bodyPr wrap="square">
            <a:spAutoFit/>
          </a:bodyPr>
          <a:lstStyle/>
          <a:p>
            <a:r>
              <a:rPr lang="en-GB" dirty="0">
                <a:solidFill>
                  <a:srgbClr val="292B2C"/>
                </a:solidFill>
                <a:latin typeface="Roboto"/>
              </a:rPr>
              <a:t>Acetaminophen every 6 hours for temperature over 38.5°C (101.3°F).</a:t>
            </a:r>
          </a:p>
          <a:p>
            <a:endParaRPr lang="en-GB" dirty="0">
              <a:solidFill>
                <a:srgbClr val="292B2C"/>
              </a:solidFill>
              <a:latin typeface="Roboto"/>
            </a:endParaRPr>
          </a:p>
          <a:p>
            <a:r>
              <a:rPr lang="en-GB" dirty="0">
                <a:solidFill>
                  <a:srgbClr val="292B2C"/>
                </a:solidFill>
                <a:latin typeface="Roboto"/>
              </a:rPr>
              <a:t>Cooling blanket for temperature over 39.5°C (103.1°F).</a:t>
            </a:r>
            <a:endParaRPr lang="en-US" dirty="0"/>
          </a:p>
        </p:txBody>
      </p:sp>
      <p:sp>
        <p:nvSpPr>
          <p:cNvPr id="17" name="Rectangle 16">
            <a:extLst>
              <a:ext uri="{FF2B5EF4-FFF2-40B4-BE49-F238E27FC236}">
                <a16:creationId xmlns:a16="http://schemas.microsoft.com/office/drawing/2014/main" id="{8176F71B-A2FE-46FF-B99E-8274B9B898AD}"/>
              </a:ext>
            </a:extLst>
          </p:cNvPr>
          <p:cNvSpPr/>
          <p:nvPr/>
        </p:nvSpPr>
        <p:spPr>
          <a:xfrm>
            <a:off x="9168008" y="1418529"/>
            <a:ext cx="2640460" cy="1200329"/>
          </a:xfrm>
          <a:prstGeom prst="rect">
            <a:avLst/>
          </a:prstGeom>
        </p:spPr>
        <p:txBody>
          <a:bodyPr wrap="square">
            <a:spAutoFit/>
          </a:bodyPr>
          <a:lstStyle/>
          <a:p>
            <a:r>
              <a:rPr lang="en-GB" dirty="0">
                <a:solidFill>
                  <a:srgbClr val="292B2C"/>
                </a:solidFill>
                <a:latin typeface="Roboto"/>
              </a:rPr>
              <a:t>Acetaminophen and cooling blanket only for temperature &gt; 40°C (104°F). </a:t>
            </a:r>
            <a:endParaRPr lang="en-US" dirty="0"/>
          </a:p>
        </p:txBody>
      </p:sp>
      <p:sp>
        <p:nvSpPr>
          <p:cNvPr id="22" name="Rectangle 21">
            <a:extLst>
              <a:ext uri="{FF2B5EF4-FFF2-40B4-BE49-F238E27FC236}">
                <a16:creationId xmlns:a16="http://schemas.microsoft.com/office/drawing/2014/main" id="{24AEC01F-E1D3-44E5-9775-43C9B1F983D2}"/>
              </a:ext>
            </a:extLst>
          </p:cNvPr>
          <p:cNvSpPr/>
          <p:nvPr/>
        </p:nvSpPr>
        <p:spPr>
          <a:xfrm>
            <a:off x="3124818" y="103980"/>
            <a:ext cx="6268854" cy="707886"/>
          </a:xfrm>
          <a:prstGeom prst="rect">
            <a:avLst/>
          </a:prstGeom>
        </p:spPr>
        <p:txBody>
          <a:bodyPr wrap="square">
            <a:spAutoFit/>
          </a:bodyPr>
          <a:lstStyle/>
          <a:p>
            <a:pPr algn="ctr"/>
            <a:r>
              <a:rPr lang="en-GB" sz="2000" b="1" dirty="0">
                <a:solidFill>
                  <a:srgbClr val="292B2C"/>
                </a:solidFill>
                <a:latin typeface="Roboto"/>
              </a:rPr>
              <a:t>In an intensive Care Unit, patients were randomly assigned to one of two groups:</a:t>
            </a:r>
            <a:endParaRPr lang="en-US" dirty="0"/>
          </a:p>
        </p:txBody>
      </p:sp>
      <p:pic>
        <p:nvPicPr>
          <p:cNvPr id="7174" name="Picture 6" descr="Fundraising thermometer clip art free clipart images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0116" y="179017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2105" y="2139950"/>
            <a:ext cx="78182" cy="758906"/>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6" descr="Fundraising thermometer clip art free clipart images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6614" y="1796107"/>
            <a:ext cx="966020" cy="12880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958604" y="1939505"/>
            <a:ext cx="73152" cy="965281"/>
          </a:xfrm>
          <a:prstGeom prst="rect">
            <a:avLst/>
          </a:prstGeom>
          <a:solidFill>
            <a:srgbClr val="CC0001"/>
          </a:solidFill>
          <a:ln>
            <a:solidFill>
              <a:srgbClr val="CC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FA215E4-AF09-4AAD-B070-E361BC4C5B48}"/>
              </a:ext>
            </a:extLst>
          </p:cNvPr>
          <p:cNvSpPr txBox="1"/>
          <p:nvPr/>
        </p:nvSpPr>
        <p:spPr>
          <a:xfrm>
            <a:off x="8635300" y="754330"/>
            <a:ext cx="2889580" cy="523220"/>
          </a:xfrm>
          <a:prstGeom prst="rect">
            <a:avLst/>
          </a:prstGeom>
          <a:noFill/>
        </p:spPr>
        <p:txBody>
          <a:bodyPr wrap="square" rtlCol="0">
            <a:spAutoFit/>
          </a:bodyPr>
          <a:lstStyle/>
          <a:p>
            <a:pPr algn="ctr"/>
            <a:r>
              <a:rPr lang="en-US" sz="2800" b="1" dirty="0"/>
              <a:t>Permissive group</a:t>
            </a:r>
          </a:p>
        </p:txBody>
      </p:sp>
      <p:pic>
        <p:nvPicPr>
          <p:cNvPr id="33" name="Picture 2" descr="Image result for acetaminophen">
            <a:extLst>
              <a:ext uri="{FF2B5EF4-FFF2-40B4-BE49-F238E27FC236}">
                <a16:creationId xmlns:a16="http://schemas.microsoft.com/office/drawing/2014/main" id="{EC52B9A1-8542-4375-BDE6-DDAEEB868F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635" b="13126"/>
          <a:stretch/>
        </p:blipFill>
        <p:spPr bwMode="auto">
          <a:xfrm>
            <a:off x="7396409" y="1664708"/>
            <a:ext cx="707119" cy="46838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9013EC3-D594-4ACB-84A1-3F6A380A77EC}"/>
              </a:ext>
            </a:extLst>
          </p:cNvPr>
          <p:cNvSpPr/>
          <p:nvPr/>
        </p:nvSpPr>
        <p:spPr>
          <a:xfrm>
            <a:off x="3267298" y="3815385"/>
            <a:ext cx="2079660" cy="646331"/>
          </a:xfrm>
          <a:prstGeom prst="rect">
            <a:avLst/>
          </a:prstGeom>
        </p:spPr>
        <p:txBody>
          <a:bodyPr wrap="square">
            <a:spAutoFit/>
          </a:bodyPr>
          <a:lstStyle/>
          <a:p>
            <a:pPr algn="ctr"/>
            <a:r>
              <a:rPr lang="en-GB" b="1" dirty="0">
                <a:solidFill>
                  <a:schemeClr val="accent5">
                    <a:lumMod val="50000"/>
                  </a:schemeClr>
                </a:solidFill>
                <a:latin typeface="Roboto"/>
              </a:rPr>
              <a:t>131 infections </a:t>
            </a:r>
            <a:br>
              <a:rPr lang="en-GB" b="1" dirty="0">
                <a:solidFill>
                  <a:schemeClr val="accent5">
                    <a:lumMod val="50000"/>
                  </a:schemeClr>
                </a:solidFill>
                <a:latin typeface="Roboto"/>
              </a:rPr>
            </a:br>
            <a:r>
              <a:rPr lang="en-GB" b="1" dirty="0">
                <a:solidFill>
                  <a:schemeClr val="accent5">
                    <a:lumMod val="50000"/>
                  </a:schemeClr>
                </a:solidFill>
                <a:latin typeface="Roboto"/>
              </a:rPr>
              <a:t>(4 ± 6 per patient)</a:t>
            </a:r>
            <a:endParaRPr lang="en-US" dirty="0">
              <a:solidFill>
                <a:schemeClr val="accent5">
                  <a:lumMod val="50000"/>
                </a:schemeClr>
              </a:solidFill>
            </a:endParaRPr>
          </a:p>
        </p:txBody>
      </p:sp>
      <p:sp>
        <p:nvSpPr>
          <p:cNvPr id="25" name="Rectangle 24">
            <a:extLst>
              <a:ext uri="{FF2B5EF4-FFF2-40B4-BE49-F238E27FC236}">
                <a16:creationId xmlns:a16="http://schemas.microsoft.com/office/drawing/2014/main" id="{0051E663-D05D-4930-AE54-2DB6BE859187}"/>
              </a:ext>
            </a:extLst>
          </p:cNvPr>
          <p:cNvSpPr/>
          <p:nvPr/>
        </p:nvSpPr>
        <p:spPr>
          <a:xfrm>
            <a:off x="7130479" y="3810297"/>
            <a:ext cx="2280664" cy="646331"/>
          </a:xfrm>
          <a:prstGeom prst="rect">
            <a:avLst/>
          </a:prstGeom>
        </p:spPr>
        <p:txBody>
          <a:bodyPr wrap="square">
            <a:spAutoFit/>
          </a:bodyPr>
          <a:lstStyle/>
          <a:p>
            <a:pPr algn="ctr"/>
            <a:r>
              <a:rPr lang="en-GB" b="1" dirty="0">
                <a:solidFill>
                  <a:schemeClr val="accent2">
                    <a:lumMod val="75000"/>
                  </a:schemeClr>
                </a:solidFill>
                <a:latin typeface="Roboto"/>
              </a:rPr>
              <a:t>85 infections</a:t>
            </a:r>
            <a:br>
              <a:rPr lang="en-GB" b="1" dirty="0">
                <a:solidFill>
                  <a:schemeClr val="accent2">
                    <a:lumMod val="75000"/>
                  </a:schemeClr>
                </a:solidFill>
                <a:latin typeface="Roboto"/>
              </a:rPr>
            </a:br>
            <a:r>
              <a:rPr lang="en-GB" b="1" dirty="0">
                <a:solidFill>
                  <a:schemeClr val="accent2">
                    <a:lumMod val="75000"/>
                  </a:schemeClr>
                </a:solidFill>
                <a:latin typeface="Roboto"/>
              </a:rPr>
              <a:t>(3 ± 2 per patient)</a:t>
            </a:r>
            <a:endParaRPr lang="en-US" dirty="0">
              <a:solidFill>
                <a:schemeClr val="accent2">
                  <a:lumMod val="75000"/>
                </a:schemeClr>
              </a:solidFill>
            </a:endParaRPr>
          </a:p>
        </p:txBody>
      </p:sp>
      <p:sp>
        <p:nvSpPr>
          <p:cNvPr id="30" name="Rectangle 29">
            <a:extLst>
              <a:ext uri="{FF2B5EF4-FFF2-40B4-BE49-F238E27FC236}">
                <a16:creationId xmlns:a16="http://schemas.microsoft.com/office/drawing/2014/main" id="{CD6984D9-2172-4533-9E3B-493213AF16CF}"/>
              </a:ext>
            </a:extLst>
          </p:cNvPr>
          <p:cNvSpPr/>
          <p:nvPr/>
        </p:nvSpPr>
        <p:spPr>
          <a:xfrm>
            <a:off x="3267298" y="5010626"/>
            <a:ext cx="2079660" cy="369332"/>
          </a:xfrm>
          <a:prstGeom prst="rect">
            <a:avLst/>
          </a:prstGeom>
        </p:spPr>
        <p:txBody>
          <a:bodyPr wrap="square">
            <a:spAutoFit/>
          </a:bodyPr>
          <a:lstStyle/>
          <a:p>
            <a:pPr algn="ctr"/>
            <a:r>
              <a:rPr lang="en-GB" b="1" dirty="0">
                <a:solidFill>
                  <a:schemeClr val="accent5">
                    <a:lumMod val="50000"/>
                  </a:schemeClr>
                </a:solidFill>
                <a:latin typeface="Roboto"/>
              </a:rPr>
              <a:t>7 deaths</a:t>
            </a:r>
            <a:endParaRPr lang="en-US" dirty="0">
              <a:solidFill>
                <a:schemeClr val="accent5">
                  <a:lumMod val="50000"/>
                </a:schemeClr>
              </a:solidFill>
            </a:endParaRPr>
          </a:p>
        </p:txBody>
      </p:sp>
      <p:sp>
        <p:nvSpPr>
          <p:cNvPr id="31" name="Rectangle 30">
            <a:extLst>
              <a:ext uri="{FF2B5EF4-FFF2-40B4-BE49-F238E27FC236}">
                <a16:creationId xmlns:a16="http://schemas.microsoft.com/office/drawing/2014/main" id="{EB4DB071-E9DD-4EDE-8F60-50A355AD9E3B}"/>
              </a:ext>
            </a:extLst>
          </p:cNvPr>
          <p:cNvSpPr/>
          <p:nvPr/>
        </p:nvSpPr>
        <p:spPr>
          <a:xfrm>
            <a:off x="7168058" y="5010626"/>
            <a:ext cx="2079660" cy="369332"/>
          </a:xfrm>
          <a:prstGeom prst="rect">
            <a:avLst/>
          </a:prstGeom>
        </p:spPr>
        <p:txBody>
          <a:bodyPr wrap="square">
            <a:spAutoFit/>
          </a:bodyPr>
          <a:lstStyle/>
          <a:p>
            <a:pPr algn="ctr"/>
            <a:r>
              <a:rPr lang="en-GB" b="1" dirty="0">
                <a:solidFill>
                  <a:schemeClr val="accent2">
                    <a:lumMod val="75000"/>
                  </a:schemeClr>
                </a:solidFill>
                <a:latin typeface="Roboto"/>
              </a:rPr>
              <a:t>1 death</a:t>
            </a:r>
            <a:endParaRPr lang="en-US" dirty="0">
              <a:solidFill>
                <a:schemeClr val="accent2">
                  <a:lumMod val="75000"/>
                </a:schemeClr>
              </a:solidFill>
            </a:endParaRPr>
          </a:p>
        </p:txBody>
      </p:sp>
      <p:sp>
        <p:nvSpPr>
          <p:cNvPr id="34" name="Rectangle 33">
            <a:extLst>
              <a:ext uri="{FF2B5EF4-FFF2-40B4-BE49-F238E27FC236}">
                <a16:creationId xmlns:a16="http://schemas.microsoft.com/office/drawing/2014/main" id="{31B36A4F-1351-4786-93CB-A3FB4A63CEB0}"/>
              </a:ext>
            </a:extLst>
          </p:cNvPr>
          <p:cNvSpPr/>
          <p:nvPr/>
        </p:nvSpPr>
        <p:spPr>
          <a:xfrm>
            <a:off x="3211245" y="5877187"/>
            <a:ext cx="6096000" cy="646331"/>
          </a:xfrm>
          <a:prstGeom prst="rect">
            <a:avLst/>
          </a:prstGeom>
        </p:spPr>
        <p:txBody>
          <a:bodyPr>
            <a:spAutoFit/>
          </a:bodyPr>
          <a:lstStyle/>
          <a:p>
            <a:pPr algn="ctr"/>
            <a:r>
              <a:rPr lang="en-GB" b="1" dirty="0">
                <a:solidFill>
                  <a:srgbClr val="292B2C"/>
                </a:solidFill>
                <a:latin typeface="Roboto"/>
              </a:rPr>
              <a:t>The study was stopped after an interim analysis due to the mortality difference.</a:t>
            </a:r>
            <a:endParaRPr lang="en-US" dirty="0"/>
          </a:p>
        </p:txBody>
      </p:sp>
    </p:spTree>
    <p:custDataLst>
      <p:tags r:id="rId1"/>
    </p:custDataLst>
    <p:extLst>
      <p:ext uri="{BB962C8B-B14F-4D97-AF65-F5344CB8AC3E}">
        <p14:creationId xmlns:p14="http://schemas.microsoft.com/office/powerpoint/2010/main" val="78651210"/>
      </p:ext>
    </p:extLst>
  </p:cSld>
  <p:clrMapOvr>
    <a:masterClrMapping/>
  </p:clrMapOvr>
  <mc:AlternateContent xmlns:mc="http://schemas.openxmlformats.org/markup-compatibility/2006" xmlns:p14="http://schemas.microsoft.com/office/powerpoint/2010/main">
    <mc:Choice Requires="p14">
      <p:transition spd="slow" p14:dur="2000" advTm="214534"/>
    </mc:Choice>
    <mc:Fallback xmlns="">
      <p:transition spd="slow" advTm="214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p:txBody>
          <a:bodyPr>
            <a:normAutofit/>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a:p>
            <a:pPr marL="514350" indent="-514350">
              <a:buFont typeface="+mj-lt"/>
              <a:buAutoNum type="arabicPeriod"/>
            </a:pPr>
            <a:r>
              <a:rPr lang="en-US" dirty="0"/>
              <a:t>Coevolution:</a:t>
            </a:r>
          </a:p>
          <a:p>
            <a:pPr lvl="1"/>
            <a:r>
              <a:rPr lang="en-US" dirty="0"/>
              <a:t>Pathogens will continually evolve and adapt to evolved defenses in host species</a:t>
            </a:r>
          </a:p>
          <a:p>
            <a:pPr marL="514350" indent="-514350">
              <a:buFont typeface="+mj-lt"/>
              <a:buAutoNum type="arabicPeriod"/>
            </a:pPr>
            <a:r>
              <a:rPr lang="en-US" dirty="0"/>
              <a:t>Evolved defenses:</a:t>
            </a:r>
          </a:p>
          <a:p>
            <a:pPr lvl="1"/>
            <a:r>
              <a:rPr lang="en-US" dirty="0"/>
              <a:t>Sometimes, what we think of as being sick is actually our bodies own defense system fighting off a dangerous infectious agent</a:t>
            </a:r>
          </a:p>
          <a:p>
            <a:endParaRPr lang="en-US" dirty="0"/>
          </a:p>
        </p:txBody>
      </p:sp>
    </p:spTree>
    <p:extLst>
      <p:ext uri="{BB962C8B-B14F-4D97-AF65-F5344CB8AC3E}">
        <p14:creationId xmlns:p14="http://schemas.microsoft.com/office/powerpoint/2010/main" val="354144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25.media.tumblr.com/a056c6999479d9e58ef33f0376a274fa/tumblr_n2w9fnTOrC1s3dn7vo1_1280.png"/>
          <p:cNvPicPr>
            <a:picLocks noChangeAspect="1" noChangeArrowheads="1"/>
          </p:cNvPicPr>
          <p:nvPr/>
        </p:nvPicPr>
        <p:blipFill rotWithShape="1">
          <a:blip r:embed="rId3">
            <a:extLst>
              <a:ext uri="{28A0092B-C50C-407E-A947-70E740481C1C}">
                <a14:useLocalDpi xmlns:a14="http://schemas.microsoft.com/office/drawing/2010/main" val="0"/>
              </a:ext>
            </a:extLst>
          </a:blip>
          <a:srcRect l="75173" t="64163"/>
          <a:stretch/>
        </p:blipFill>
        <p:spPr bwMode="auto">
          <a:xfrm>
            <a:off x="6739347" y="1693671"/>
            <a:ext cx="2174984" cy="16384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25.media.tumblr.com/a056c6999479d9e58ef33f0376a274fa/tumblr_n2w9fnTOrC1s3dn7vo1_1280.png"/>
          <p:cNvPicPr>
            <a:picLocks noChangeAspect="1" noChangeArrowheads="1"/>
          </p:cNvPicPr>
          <p:nvPr/>
        </p:nvPicPr>
        <p:blipFill rotWithShape="1">
          <a:blip r:embed="rId3">
            <a:extLst>
              <a:ext uri="{28A0092B-C50C-407E-A947-70E740481C1C}">
                <a14:useLocalDpi xmlns:a14="http://schemas.microsoft.com/office/drawing/2010/main" val="0"/>
              </a:ext>
            </a:extLst>
          </a:blip>
          <a:srcRect t="64032" r="75724"/>
          <a:stretch/>
        </p:blipFill>
        <p:spPr bwMode="auto">
          <a:xfrm>
            <a:off x="9195051" y="1690688"/>
            <a:ext cx="2126749" cy="1644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25.media.tumblr.com/a056c6999479d9e58ef33f0376a274fa/tumblr_n2w9fnTOrC1s3dn7vo1_1280.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52" t="63835" r="50568"/>
          <a:stretch/>
        </p:blipFill>
        <p:spPr bwMode="auto">
          <a:xfrm>
            <a:off x="6739347" y="3471415"/>
            <a:ext cx="2188396" cy="1653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25.media.tumblr.com/a056c6999479d9e58ef33f0376a274fa/tumblr_n2w9fnTOrC1s3dn7vo1_1280.png"/>
          <p:cNvPicPr>
            <a:picLocks noChangeAspect="1" noChangeArrowheads="1"/>
          </p:cNvPicPr>
          <p:nvPr/>
        </p:nvPicPr>
        <p:blipFill rotWithShape="1">
          <a:blip r:embed="rId3">
            <a:extLst>
              <a:ext uri="{28A0092B-C50C-407E-A947-70E740481C1C}">
                <a14:useLocalDpi xmlns:a14="http://schemas.microsoft.com/office/drawing/2010/main" val="0"/>
              </a:ext>
            </a:extLst>
          </a:blip>
          <a:srcRect l="49634" t="31343" r="25359" b="36573"/>
          <a:stretch/>
        </p:blipFill>
        <p:spPr bwMode="auto">
          <a:xfrm>
            <a:off x="9163050" y="3564719"/>
            <a:ext cx="2190750" cy="1466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82E8D8-3EE5-4CAC-8138-D5E5D7460F23}"/>
              </a:ext>
            </a:extLst>
          </p:cNvPr>
          <p:cNvSpPr/>
          <p:nvPr/>
        </p:nvSpPr>
        <p:spPr>
          <a:xfrm>
            <a:off x="6631415" y="5117397"/>
            <a:ext cx="4450086" cy="461665"/>
          </a:xfrm>
          <a:prstGeom prst="rect">
            <a:avLst/>
          </a:prstGeom>
        </p:spPr>
        <p:txBody>
          <a:bodyPr wrap="square">
            <a:spAutoFit/>
          </a:bodyPr>
          <a:lstStyle/>
          <a:p>
            <a:r>
              <a:rPr lang="en-CA" sz="1200" dirty="0">
                <a:hlinkClick r:id="rId4"/>
              </a:rPr>
              <a:t>https://vizual-statistix.tumblr.com/post/80468941142/unlike-like-emperor-kuzco-i-was-actually-born</a:t>
            </a:r>
            <a:endParaRPr lang="en-CA" sz="1200" dirty="0"/>
          </a:p>
        </p:txBody>
      </p:sp>
      <p:sp>
        <p:nvSpPr>
          <p:cNvPr id="9" name="Title 1">
            <a:extLst>
              <a:ext uri="{FF2B5EF4-FFF2-40B4-BE49-F238E27FC236}">
                <a16:creationId xmlns:a16="http://schemas.microsoft.com/office/drawing/2014/main" id="{2E105056-5498-4273-B153-1B70F0283A96}"/>
              </a:ext>
            </a:extLst>
          </p:cNvPr>
          <p:cNvSpPr>
            <a:spLocks noGrp="1"/>
          </p:cNvSpPr>
          <p:nvPr>
            <p:ph type="title"/>
          </p:nvPr>
        </p:nvSpPr>
        <p:spPr>
          <a:xfrm>
            <a:off x="838200" y="365125"/>
            <a:ext cx="10515600" cy="1325563"/>
          </a:xfrm>
        </p:spPr>
        <p:txBody>
          <a:bodyPr>
            <a:normAutofit/>
          </a:bodyPr>
          <a:lstStyle/>
          <a:p>
            <a:r>
              <a:rPr lang="en-US" dirty="0"/>
              <a:t>Optimizing urban design</a:t>
            </a:r>
            <a:endParaRPr lang="en-US" b="1" dirty="0"/>
          </a:p>
        </p:txBody>
      </p:sp>
      <p:pic>
        <p:nvPicPr>
          <p:cNvPr id="13" name="Picture 2" descr="Image result for in boston town of old renown the gentle cows">
            <a:extLst>
              <a:ext uri="{FF2B5EF4-FFF2-40B4-BE49-F238E27FC236}">
                <a16:creationId xmlns:a16="http://schemas.microsoft.com/office/drawing/2014/main" id="{7757CCC4-BF9B-49AD-98A4-CD5DEC27D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679" y="4228532"/>
            <a:ext cx="3859432" cy="239928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FA9E8510-D9ED-408D-B663-ADBA895A6C29}"/>
              </a:ext>
            </a:extLst>
          </p:cNvPr>
          <p:cNvSpPr txBox="1">
            <a:spLocks/>
          </p:cNvSpPr>
          <p:nvPr/>
        </p:nvSpPr>
        <p:spPr>
          <a:xfrm>
            <a:off x="838200" y="1825625"/>
            <a:ext cx="567055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Cities are easier to navigate when roads are set up on a grid system</a:t>
            </a:r>
          </a:p>
          <a:p>
            <a:r>
              <a:rPr lang="en-US" dirty="0"/>
              <a:t>Some cities use a grid (e.g. Washington DC, Chicago, New York)</a:t>
            </a:r>
          </a:p>
          <a:p>
            <a:r>
              <a:rPr lang="en-US" dirty="0"/>
              <a:t>Some don’t (e.g. Boston)</a:t>
            </a:r>
          </a:p>
        </p:txBody>
      </p:sp>
    </p:spTree>
    <p:extLst>
      <p:ext uri="{BB962C8B-B14F-4D97-AF65-F5344CB8AC3E}">
        <p14:creationId xmlns:p14="http://schemas.microsoft.com/office/powerpoint/2010/main" val="16426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65375"/>
            <a:ext cx="11363093" cy="1325563"/>
          </a:xfrm>
        </p:spPr>
        <p:txBody>
          <a:bodyPr>
            <a:noAutofit/>
          </a:bodyPr>
          <a:lstStyle/>
          <a:p>
            <a:pPr algn="ctr"/>
            <a:r>
              <a:rPr lang="en-US" sz="3200" dirty="0"/>
              <a:t>Imagine that the local government of Boston decided that they wanted to switch to a grid system. </a:t>
            </a:r>
            <a:br>
              <a:rPr lang="en-US" sz="3200" dirty="0"/>
            </a:br>
            <a:br>
              <a:rPr lang="en-US" sz="3200" dirty="0"/>
            </a:br>
            <a:r>
              <a:rPr lang="en-US" sz="3200" dirty="0"/>
              <a:t>Do you think this is possible? </a:t>
            </a:r>
            <a:br>
              <a:rPr lang="en-US" sz="3200" dirty="0"/>
            </a:br>
            <a:r>
              <a:rPr lang="en-US" sz="3200" dirty="0"/>
              <a:t>Why or why not?</a:t>
            </a:r>
          </a:p>
        </p:txBody>
      </p:sp>
      <p:pic>
        <p:nvPicPr>
          <p:cNvPr id="4"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986"/>
          <a:stretch/>
        </p:blipFill>
        <p:spPr bwMode="auto">
          <a:xfrm>
            <a:off x="9375986" y="5253435"/>
            <a:ext cx="2621281" cy="14691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626C669-BA26-4832-8B48-B96D4B48474A}"/>
              </a:ext>
            </a:extLst>
          </p:cNvPr>
          <p:cNvSpPr txBox="1">
            <a:spLocks/>
          </p:cNvSpPr>
          <p:nvPr/>
        </p:nvSpPr>
        <p:spPr>
          <a:xfrm>
            <a:off x="8252650" y="6302432"/>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30 seconds</a:t>
            </a:r>
          </a:p>
          <a:p>
            <a:pPr algn="ctr"/>
            <a:endParaRPr lang="en-US" dirty="0"/>
          </a:p>
        </p:txBody>
      </p:sp>
      <p:sp>
        <p:nvSpPr>
          <p:cNvPr id="6" name="Content Placeholder 2">
            <a:extLst>
              <a:ext uri="{FF2B5EF4-FFF2-40B4-BE49-F238E27FC236}">
                <a16:creationId xmlns:a16="http://schemas.microsoft.com/office/drawing/2014/main" id="{01718FC2-709F-40C4-8B25-BB3852DEC8D7}"/>
              </a:ext>
            </a:extLst>
          </p:cNvPr>
          <p:cNvSpPr txBox="1">
            <a:spLocks/>
          </p:cNvSpPr>
          <p:nvPr/>
        </p:nvSpPr>
        <p:spPr>
          <a:xfrm>
            <a:off x="9434771" y="6302432"/>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2 minutes</a:t>
            </a:r>
          </a:p>
        </p:txBody>
      </p:sp>
      <p:pic>
        <p:nvPicPr>
          <p:cNvPr id="7" name="Picture 6" descr="http://25.media.tumblr.com/a056c6999479d9e58ef33f0376a274fa/tumblr_n2w9fnTOrC1s3dn7vo1_1280.png">
            <a:extLst>
              <a:ext uri="{FF2B5EF4-FFF2-40B4-BE49-F238E27FC236}">
                <a16:creationId xmlns:a16="http://schemas.microsoft.com/office/drawing/2014/main" id="{51385339-55F1-4F39-8D39-45D88A2056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34" t="31343" r="25359" b="36573"/>
          <a:stretch/>
        </p:blipFill>
        <p:spPr bwMode="auto">
          <a:xfrm>
            <a:off x="510558" y="4038969"/>
            <a:ext cx="3627626" cy="242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6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33450" y="517525"/>
            <a:ext cx="10515600" cy="34448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Boston is </a:t>
            </a:r>
            <a:r>
              <a:rPr lang="en-US" sz="3600" i="1" dirty="0">
                <a:latin typeface="+mn-lt"/>
              </a:rPr>
              <a:t>constrained.</a:t>
            </a:r>
          </a:p>
          <a:p>
            <a:endParaRPr lang="en-US" sz="3600" dirty="0">
              <a:latin typeface="+mn-lt"/>
            </a:endParaRPr>
          </a:p>
          <a:p>
            <a:r>
              <a:rPr lang="en-US" sz="3600" dirty="0">
                <a:latin typeface="+mn-lt"/>
              </a:rPr>
              <a:t>Even if they had the resources to completely rearrange the city…</a:t>
            </a:r>
          </a:p>
          <a:p>
            <a:endParaRPr lang="en-US" sz="3600" dirty="0">
              <a:latin typeface="+mn-lt"/>
            </a:endParaRPr>
          </a:p>
          <a:p>
            <a:pPr marL="571500" indent="-571500">
              <a:buFont typeface="Arial" panose="020B0604020202020204" pitchFamily="34" charset="0"/>
              <a:buChar char="•"/>
            </a:pPr>
            <a:r>
              <a:rPr lang="en-US" sz="3600" dirty="0">
                <a:latin typeface="+mn-lt"/>
              </a:rPr>
              <a:t>The city would have to destruct all kinds of building…</a:t>
            </a:r>
          </a:p>
          <a:p>
            <a:pPr marL="571500" indent="-571500">
              <a:buFont typeface="Arial" panose="020B0604020202020204" pitchFamily="34" charset="0"/>
              <a:buChar char="•"/>
            </a:pPr>
            <a:r>
              <a:rPr lang="en-US" sz="3600" dirty="0">
                <a:latin typeface="+mn-lt"/>
              </a:rPr>
              <a:t>The city would become even more inefficient during the reconstruction…</a:t>
            </a:r>
          </a:p>
        </p:txBody>
      </p:sp>
      <p:sp>
        <p:nvSpPr>
          <p:cNvPr id="5" name="Title 1"/>
          <p:cNvSpPr txBox="1">
            <a:spLocks/>
          </p:cNvSpPr>
          <p:nvPr/>
        </p:nvSpPr>
        <p:spPr>
          <a:xfrm>
            <a:off x="933450" y="4081462"/>
            <a:ext cx="10515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You know what else is constrained?</a:t>
            </a:r>
          </a:p>
        </p:txBody>
      </p:sp>
      <p:sp>
        <p:nvSpPr>
          <p:cNvPr id="6" name="Title 1"/>
          <p:cNvSpPr txBox="1">
            <a:spLocks/>
          </p:cNvSpPr>
          <p:nvPr/>
        </p:nvSpPr>
        <p:spPr>
          <a:xfrm>
            <a:off x="933450" y="5172075"/>
            <a:ext cx="10515600"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Evolution.</a:t>
            </a:r>
          </a:p>
        </p:txBody>
      </p:sp>
      <p:pic>
        <p:nvPicPr>
          <p:cNvPr id="7" name="Picture 4" descr="Image result for why can't pigs 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957762"/>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4B3A-0B3B-455B-9D50-2CA655EE4D7C}"/>
              </a:ext>
            </a:extLst>
          </p:cNvPr>
          <p:cNvSpPr>
            <a:spLocks noGrp="1"/>
          </p:cNvSpPr>
          <p:nvPr>
            <p:ph type="title"/>
          </p:nvPr>
        </p:nvSpPr>
        <p:spPr>
          <a:xfrm>
            <a:off x="838200" y="365125"/>
            <a:ext cx="8515350" cy="1325563"/>
          </a:xfrm>
        </p:spPr>
        <p:txBody>
          <a:bodyPr>
            <a:normAutofit fontScale="90000"/>
          </a:bodyPr>
          <a:lstStyle/>
          <a:p>
            <a:r>
              <a:rPr lang="en-US" dirty="0"/>
              <a:t>We can dream up all kinds adaptive traits and changes that evolution will never land on due to constraints</a:t>
            </a:r>
          </a:p>
        </p:txBody>
      </p:sp>
      <p:sp>
        <p:nvSpPr>
          <p:cNvPr id="3" name="Content Placeholder 2">
            <a:extLst>
              <a:ext uri="{FF2B5EF4-FFF2-40B4-BE49-F238E27FC236}">
                <a16:creationId xmlns:a16="http://schemas.microsoft.com/office/drawing/2014/main" id="{CF1F0C6A-B033-4DC3-93B6-B0F538DECEC7}"/>
              </a:ext>
            </a:extLst>
          </p:cNvPr>
          <p:cNvSpPr>
            <a:spLocks noGrp="1"/>
          </p:cNvSpPr>
          <p:nvPr>
            <p:ph idx="1"/>
          </p:nvPr>
        </p:nvSpPr>
        <p:spPr>
          <a:xfrm>
            <a:off x="647700" y="2506662"/>
            <a:ext cx="9525000" cy="4351338"/>
          </a:xfrm>
        </p:spPr>
        <p:txBody>
          <a:bodyPr>
            <a:normAutofit/>
          </a:bodyPr>
          <a:lstStyle/>
          <a:p>
            <a:r>
              <a:rPr lang="en-US" dirty="0"/>
              <a:t>Evolution can only use what is available</a:t>
            </a:r>
          </a:p>
          <a:p>
            <a:pPr lvl="1"/>
            <a:r>
              <a:rPr lang="en-US" dirty="0"/>
              <a:t>Evolution is historically contingent</a:t>
            </a:r>
          </a:p>
          <a:p>
            <a:pPr lvl="1"/>
            <a:r>
              <a:rPr lang="en-US" dirty="0"/>
              <a:t>Variation may not be available to be selected</a:t>
            </a:r>
          </a:p>
          <a:p>
            <a:r>
              <a:rPr lang="en-US" dirty="0"/>
              <a:t>A new trait may not be developmentally possible</a:t>
            </a:r>
          </a:p>
          <a:p>
            <a:pPr lvl="1"/>
            <a:r>
              <a:rPr lang="en-US" dirty="0"/>
              <a:t>A change that would result in a new trait may alter development in a way that is detrimental</a:t>
            </a:r>
          </a:p>
          <a:p>
            <a:r>
              <a:rPr lang="en-US" dirty="0"/>
              <a:t>Physical constraints imposed by forces like gravity</a:t>
            </a:r>
          </a:p>
        </p:txBody>
      </p:sp>
      <p:pic>
        <p:nvPicPr>
          <p:cNvPr id="4" name="Picture 4" descr="Image result for why can't pigs 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5" y="16271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325563"/>
          </a:xfrm>
        </p:spPr>
        <p:txBody>
          <a:bodyPr/>
          <a:lstStyle/>
          <a:p>
            <a:r>
              <a:rPr lang="en-US" dirty="0"/>
              <a:t>What is happening in this picture?</a:t>
            </a:r>
          </a:p>
        </p:txBody>
      </p:sp>
      <p:sp>
        <p:nvSpPr>
          <p:cNvPr id="4" name="Title 1"/>
          <p:cNvSpPr txBox="1">
            <a:spLocks/>
          </p:cNvSpPr>
          <p:nvPr/>
        </p:nvSpPr>
        <p:spPr>
          <a:xfrm>
            <a:off x="1485901" y="5285544"/>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Why?</a:t>
            </a:r>
          </a:p>
        </p:txBody>
      </p:sp>
      <p:pic>
        <p:nvPicPr>
          <p:cNvPr id="5" name="Picture 2" descr="Image result for think pair share, icon">
            <a:extLst>
              <a:ext uri="{FF2B5EF4-FFF2-40B4-BE49-F238E27FC236}">
                <a16:creationId xmlns:a16="http://schemas.microsoft.com/office/drawing/2014/main" id="{18980A5F-1334-41B2-929B-572B0F4132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986"/>
          <a:stretch/>
        </p:blipFill>
        <p:spPr bwMode="auto">
          <a:xfrm>
            <a:off x="8676861" y="5048907"/>
            <a:ext cx="3200400" cy="17937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626C669-BA26-4832-8B48-B96D4B48474A}"/>
              </a:ext>
            </a:extLst>
          </p:cNvPr>
          <p:cNvSpPr txBox="1">
            <a:spLocks/>
          </p:cNvSpPr>
          <p:nvPr/>
        </p:nvSpPr>
        <p:spPr>
          <a:xfrm>
            <a:off x="7699554" y="6402906"/>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30 seconds</a:t>
            </a:r>
          </a:p>
          <a:p>
            <a:pPr algn="ctr"/>
            <a:endParaRPr lang="en-US" dirty="0"/>
          </a:p>
        </p:txBody>
      </p:sp>
      <p:sp>
        <p:nvSpPr>
          <p:cNvPr id="7" name="Content Placeholder 2">
            <a:extLst>
              <a:ext uri="{FF2B5EF4-FFF2-40B4-BE49-F238E27FC236}">
                <a16:creationId xmlns:a16="http://schemas.microsoft.com/office/drawing/2014/main" id="{01718FC2-709F-40C4-8B25-BB3852DEC8D7}"/>
              </a:ext>
            </a:extLst>
          </p:cNvPr>
          <p:cNvSpPr txBox="1">
            <a:spLocks/>
          </p:cNvSpPr>
          <p:nvPr/>
        </p:nvSpPr>
        <p:spPr>
          <a:xfrm>
            <a:off x="8968917" y="6402906"/>
            <a:ext cx="2246671" cy="555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1 minute</a:t>
            </a:r>
          </a:p>
        </p:txBody>
      </p:sp>
      <p:pic>
        <p:nvPicPr>
          <p:cNvPr id="3" name="Picture 2" descr="Image result for ducks, ducklings">
            <a:extLst>
              <a:ext uri="{FF2B5EF4-FFF2-40B4-BE49-F238E27FC236}">
                <a16:creationId xmlns:a16="http://schemas.microsoft.com/office/drawing/2014/main" id="{28BC15DA-9A6B-4164-A94E-9C66C09132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0447" y="1476753"/>
            <a:ext cx="589110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p:txBody>
          <a:bodyPr>
            <a:normAutofit fontScale="92500"/>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a:p>
            <a:pPr marL="514350" indent="-514350">
              <a:buFont typeface="+mj-lt"/>
              <a:buAutoNum type="arabicPeriod"/>
            </a:pPr>
            <a:r>
              <a:rPr lang="en-US" dirty="0"/>
              <a:t>Coevolution:</a:t>
            </a:r>
          </a:p>
          <a:p>
            <a:pPr lvl="1"/>
            <a:r>
              <a:rPr lang="en-US" dirty="0"/>
              <a:t>Pathogens that replicate quickly will continually evolve and adapt to any newly evolved defenses in host species</a:t>
            </a:r>
          </a:p>
          <a:p>
            <a:pPr marL="514350" indent="-514350">
              <a:buFont typeface="+mj-lt"/>
              <a:buAutoNum type="arabicPeriod"/>
            </a:pPr>
            <a:r>
              <a:rPr lang="en-US" dirty="0"/>
              <a:t>Evolved defenses:</a:t>
            </a:r>
          </a:p>
          <a:p>
            <a:pPr lvl="1"/>
            <a:r>
              <a:rPr lang="en-US" dirty="0"/>
              <a:t>Sometimes, what we think of as being sick is actually our bodies own defense system fighting off a dangerous infectious agent</a:t>
            </a:r>
          </a:p>
          <a:p>
            <a:pPr marL="514350" indent="-514350">
              <a:buFont typeface="+mj-lt"/>
              <a:buAutoNum type="arabicPeriod"/>
            </a:pPr>
            <a:r>
              <a:rPr lang="en-US" dirty="0"/>
              <a:t>Constraints on what natural selection can do</a:t>
            </a:r>
          </a:p>
          <a:p>
            <a:pPr lvl="1"/>
            <a:r>
              <a:rPr lang="en-US" dirty="0"/>
              <a:t>Natural selection is unable to just make any trait appear because it seems good</a:t>
            </a:r>
          </a:p>
          <a:p>
            <a:pPr lvl="1"/>
            <a:endParaRPr lang="en-US" dirty="0"/>
          </a:p>
          <a:p>
            <a:endParaRPr lang="en-US" dirty="0"/>
          </a:p>
        </p:txBody>
      </p:sp>
    </p:spTree>
    <p:extLst>
      <p:ext uri="{BB962C8B-B14F-4D97-AF65-F5344CB8AC3E}">
        <p14:creationId xmlns:p14="http://schemas.microsoft.com/office/powerpoint/2010/main" val="216514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0BC7-D427-42D0-9777-5281BB7F568B}"/>
              </a:ext>
            </a:extLst>
          </p:cNvPr>
          <p:cNvSpPr>
            <a:spLocks noGrp="1"/>
          </p:cNvSpPr>
          <p:nvPr>
            <p:ph type="title"/>
          </p:nvPr>
        </p:nvSpPr>
        <p:spPr/>
        <p:txBody>
          <a:bodyPr/>
          <a:lstStyle/>
          <a:p>
            <a:r>
              <a:rPr lang="en-CA" dirty="0"/>
              <a:t>I want a car that…</a:t>
            </a:r>
          </a:p>
        </p:txBody>
      </p:sp>
      <p:sp>
        <p:nvSpPr>
          <p:cNvPr id="3" name="Content Placeholder 2">
            <a:extLst>
              <a:ext uri="{FF2B5EF4-FFF2-40B4-BE49-F238E27FC236}">
                <a16:creationId xmlns:a16="http://schemas.microsoft.com/office/drawing/2014/main" id="{145E0D5D-EF5C-48BF-BD4A-E7E798A385AE}"/>
              </a:ext>
            </a:extLst>
          </p:cNvPr>
          <p:cNvSpPr>
            <a:spLocks noGrp="1"/>
          </p:cNvSpPr>
          <p:nvPr>
            <p:ph idx="1"/>
          </p:nvPr>
        </p:nvSpPr>
        <p:spPr/>
        <p:txBody>
          <a:bodyPr/>
          <a:lstStyle/>
          <a:p>
            <a:r>
              <a:rPr lang="en-US" dirty="0"/>
              <a:t>has a high-powered engine with fast acceleration</a:t>
            </a:r>
          </a:p>
          <a:p>
            <a:r>
              <a:rPr lang="en-US" dirty="0"/>
              <a:t>is gas efficient</a:t>
            </a:r>
          </a:p>
          <a:p>
            <a:r>
              <a:rPr lang="en-US" dirty="0"/>
              <a:t>is big enough to fit a family of six</a:t>
            </a:r>
          </a:p>
          <a:p>
            <a:endParaRPr lang="en-CA" dirty="0"/>
          </a:p>
          <a:p>
            <a:endParaRPr lang="en-CA" dirty="0"/>
          </a:p>
          <a:p>
            <a:endParaRPr lang="en-CA" dirty="0"/>
          </a:p>
          <a:p>
            <a:pPr marL="0" indent="0">
              <a:buNone/>
            </a:pPr>
            <a:r>
              <a:rPr lang="en-US" i="1" dirty="0"/>
              <a:t>Is there anything that comes to mind?</a:t>
            </a:r>
          </a:p>
          <a:p>
            <a:endParaRPr lang="en-CA" dirty="0"/>
          </a:p>
        </p:txBody>
      </p:sp>
    </p:spTree>
    <p:extLst>
      <p:ext uri="{BB962C8B-B14F-4D97-AF65-F5344CB8AC3E}">
        <p14:creationId xmlns:p14="http://schemas.microsoft.com/office/powerpoint/2010/main" val="2425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4D84-247A-4139-A2AF-446E8B18782F}"/>
              </a:ext>
            </a:extLst>
          </p:cNvPr>
          <p:cNvSpPr>
            <a:spLocks noGrp="1"/>
          </p:cNvSpPr>
          <p:nvPr>
            <p:ph type="title"/>
          </p:nvPr>
        </p:nvSpPr>
        <p:spPr>
          <a:xfrm>
            <a:off x="852352" y="5284927"/>
            <a:ext cx="10515600" cy="1325563"/>
          </a:xfrm>
        </p:spPr>
        <p:txBody>
          <a:bodyPr/>
          <a:lstStyle/>
          <a:p>
            <a:pPr algn="ctr"/>
            <a:r>
              <a:rPr lang="en-CA" dirty="0"/>
              <a:t>Trade-offs</a:t>
            </a:r>
          </a:p>
        </p:txBody>
      </p:sp>
      <p:cxnSp>
        <p:nvCxnSpPr>
          <p:cNvPr id="4" name="Straight Connector 3">
            <a:extLst>
              <a:ext uri="{FF2B5EF4-FFF2-40B4-BE49-F238E27FC236}">
                <a16:creationId xmlns:a16="http://schemas.microsoft.com/office/drawing/2014/main" id="{C54802B5-EB52-4331-9D66-CA81E5A28D8D}"/>
              </a:ext>
            </a:extLst>
          </p:cNvPr>
          <p:cNvCxnSpPr/>
          <p:nvPr/>
        </p:nvCxnSpPr>
        <p:spPr>
          <a:xfrm>
            <a:off x="1476260" y="1457775"/>
            <a:ext cx="0" cy="320040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1A28DE-034A-4A5C-88CF-62B58CF33495}"/>
              </a:ext>
            </a:extLst>
          </p:cNvPr>
          <p:cNvCxnSpPr>
            <a:cxnSpLocks/>
          </p:cNvCxnSpPr>
          <p:nvPr/>
        </p:nvCxnSpPr>
        <p:spPr>
          <a:xfrm flipH="1">
            <a:off x="1476260" y="4658175"/>
            <a:ext cx="32004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FE4C938-5AE5-43DE-B98F-610F4B9E4AEB}"/>
              </a:ext>
            </a:extLst>
          </p:cNvPr>
          <p:cNvSpPr txBox="1"/>
          <p:nvPr/>
        </p:nvSpPr>
        <p:spPr>
          <a:xfrm>
            <a:off x="2263966" y="4658174"/>
            <a:ext cx="16745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Engine power</a:t>
            </a:r>
          </a:p>
        </p:txBody>
      </p:sp>
      <p:pic>
        <p:nvPicPr>
          <p:cNvPr id="7" name="Graphic 6" descr="Race Car">
            <a:extLst>
              <a:ext uri="{FF2B5EF4-FFF2-40B4-BE49-F238E27FC236}">
                <a16:creationId xmlns:a16="http://schemas.microsoft.com/office/drawing/2014/main" id="{777CE8DA-A65A-489C-8D69-658F46D0D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2359" y="3696909"/>
            <a:ext cx="914400" cy="914400"/>
          </a:xfrm>
          <a:prstGeom prst="rect">
            <a:avLst/>
          </a:prstGeom>
        </p:spPr>
      </p:pic>
      <p:pic>
        <p:nvPicPr>
          <p:cNvPr id="8" name="Graphic 7" descr="Car">
            <a:extLst>
              <a:ext uri="{FF2B5EF4-FFF2-40B4-BE49-F238E27FC236}">
                <a16:creationId xmlns:a16="http://schemas.microsoft.com/office/drawing/2014/main" id="{560C37EC-CACF-4926-948A-26A7940317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3624" y="2600233"/>
            <a:ext cx="914400" cy="914400"/>
          </a:xfrm>
          <a:prstGeom prst="rect">
            <a:avLst/>
          </a:prstGeom>
        </p:spPr>
      </p:pic>
      <p:pic>
        <p:nvPicPr>
          <p:cNvPr id="9" name="Graphic 8" descr="Electric car">
            <a:extLst>
              <a:ext uri="{FF2B5EF4-FFF2-40B4-BE49-F238E27FC236}">
                <a16:creationId xmlns:a16="http://schemas.microsoft.com/office/drawing/2014/main" id="{9BD52B14-836D-411A-AB43-6E92778B15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9609" y="1320063"/>
            <a:ext cx="914400" cy="914400"/>
          </a:xfrm>
          <a:prstGeom prst="rect">
            <a:avLst/>
          </a:prstGeom>
        </p:spPr>
      </p:pic>
      <p:cxnSp>
        <p:nvCxnSpPr>
          <p:cNvPr id="10" name="Straight Connector 9">
            <a:extLst>
              <a:ext uri="{FF2B5EF4-FFF2-40B4-BE49-F238E27FC236}">
                <a16:creationId xmlns:a16="http://schemas.microsoft.com/office/drawing/2014/main" id="{81C65812-3EE1-43E2-B5B7-0AE32317D2D2}"/>
              </a:ext>
            </a:extLst>
          </p:cNvPr>
          <p:cNvCxnSpPr/>
          <p:nvPr/>
        </p:nvCxnSpPr>
        <p:spPr>
          <a:xfrm>
            <a:off x="6909414" y="1457775"/>
            <a:ext cx="0" cy="320040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3C551B4-BD70-4863-BBBF-35018FA935C1}"/>
              </a:ext>
            </a:extLst>
          </p:cNvPr>
          <p:cNvCxnSpPr>
            <a:cxnSpLocks/>
          </p:cNvCxnSpPr>
          <p:nvPr/>
        </p:nvCxnSpPr>
        <p:spPr>
          <a:xfrm flipH="1">
            <a:off x="6909414" y="4658175"/>
            <a:ext cx="3200400" cy="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6190ACC-31FB-44A1-A327-3D9125B60401}"/>
              </a:ext>
            </a:extLst>
          </p:cNvPr>
          <p:cNvSpPr txBox="1"/>
          <p:nvPr/>
        </p:nvSpPr>
        <p:spPr>
          <a:xfrm>
            <a:off x="7833811" y="4610757"/>
            <a:ext cx="16745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Car size</a:t>
            </a:r>
          </a:p>
        </p:txBody>
      </p:sp>
      <p:sp>
        <p:nvSpPr>
          <p:cNvPr id="13" name="TextBox 12">
            <a:extLst>
              <a:ext uri="{FF2B5EF4-FFF2-40B4-BE49-F238E27FC236}">
                <a16:creationId xmlns:a16="http://schemas.microsoft.com/office/drawing/2014/main" id="{BDA39FEB-7E40-41C2-8681-BFF8A371997A}"/>
              </a:ext>
            </a:extLst>
          </p:cNvPr>
          <p:cNvSpPr txBox="1"/>
          <p:nvPr/>
        </p:nvSpPr>
        <p:spPr>
          <a:xfrm>
            <a:off x="5433154" y="2734810"/>
            <a:ext cx="1674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Gas </a:t>
            </a:r>
            <a:b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b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efficiency</a:t>
            </a:r>
          </a:p>
        </p:txBody>
      </p:sp>
      <p:pic>
        <p:nvPicPr>
          <p:cNvPr id="14" name="Graphic 13" descr="Car">
            <a:extLst>
              <a:ext uri="{FF2B5EF4-FFF2-40B4-BE49-F238E27FC236}">
                <a16:creationId xmlns:a16="http://schemas.microsoft.com/office/drawing/2014/main" id="{29ACADAD-10BC-420B-AC34-5980B9356C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42100" y="3289328"/>
            <a:ext cx="1368846" cy="1368846"/>
          </a:xfrm>
          <a:prstGeom prst="rect">
            <a:avLst/>
          </a:prstGeom>
        </p:spPr>
      </p:pic>
      <p:pic>
        <p:nvPicPr>
          <p:cNvPr id="15" name="Graphic 14" descr="Car">
            <a:extLst>
              <a:ext uri="{FF2B5EF4-FFF2-40B4-BE49-F238E27FC236}">
                <a16:creationId xmlns:a16="http://schemas.microsoft.com/office/drawing/2014/main" id="{9E3836D5-43B7-4F6E-B802-B8CBEEB074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6496" y="2396461"/>
            <a:ext cx="1046235" cy="1046235"/>
          </a:xfrm>
          <a:prstGeom prst="rect">
            <a:avLst/>
          </a:prstGeom>
        </p:spPr>
      </p:pic>
      <p:pic>
        <p:nvPicPr>
          <p:cNvPr id="16" name="Graphic 15" descr="Car">
            <a:extLst>
              <a:ext uri="{FF2B5EF4-FFF2-40B4-BE49-F238E27FC236}">
                <a16:creationId xmlns:a16="http://schemas.microsoft.com/office/drawing/2014/main" id="{9D4177A8-C272-4BB3-89BC-6ED25CA4AB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7718" y="1695853"/>
            <a:ext cx="638848" cy="638848"/>
          </a:xfrm>
          <a:prstGeom prst="rect">
            <a:avLst/>
          </a:prstGeom>
        </p:spPr>
      </p:pic>
      <p:sp>
        <p:nvSpPr>
          <p:cNvPr id="17" name="Oval 16">
            <a:extLst>
              <a:ext uri="{FF2B5EF4-FFF2-40B4-BE49-F238E27FC236}">
                <a16:creationId xmlns:a16="http://schemas.microsoft.com/office/drawing/2014/main" id="{CDB0DBB6-7215-4A60-91BD-F7E99FD1D71B}"/>
              </a:ext>
            </a:extLst>
          </p:cNvPr>
          <p:cNvSpPr/>
          <p:nvPr/>
        </p:nvSpPr>
        <p:spPr>
          <a:xfrm rot="2625182">
            <a:off x="2765838" y="1262540"/>
            <a:ext cx="2927444" cy="1838880"/>
          </a:xfrm>
          <a:prstGeom prst="ellipse">
            <a:avLst/>
          </a:prstGeom>
          <a:solidFill>
            <a:schemeClr val="accent1">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kzidenz-Grotesk Pro Regular"/>
              <a:ea typeface="+mn-ea"/>
              <a:cs typeface="+mn-cs"/>
            </a:endParaRPr>
          </a:p>
        </p:txBody>
      </p:sp>
      <p:pic>
        <p:nvPicPr>
          <p:cNvPr id="18" name="Graphic 17" descr="Car">
            <a:extLst>
              <a:ext uri="{FF2B5EF4-FFF2-40B4-BE49-F238E27FC236}">
                <a16:creationId xmlns:a16="http://schemas.microsoft.com/office/drawing/2014/main" id="{5D7D0072-F2C7-4219-AD47-58736F5AB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7166" y="3356026"/>
            <a:ext cx="657203" cy="657203"/>
          </a:xfrm>
          <a:prstGeom prst="rect">
            <a:avLst/>
          </a:prstGeom>
        </p:spPr>
      </p:pic>
      <p:pic>
        <p:nvPicPr>
          <p:cNvPr id="19" name="Graphic 18" descr="Car">
            <a:extLst>
              <a:ext uri="{FF2B5EF4-FFF2-40B4-BE49-F238E27FC236}">
                <a16:creationId xmlns:a16="http://schemas.microsoft.com/office/drawing/2014/main" id="{08BDF761-D964-4A52-8564-2372913EDA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4454" y="3654264"/>
            <a:ext cx="657203" cy="657203"/>
          </a:xfrm>
          <a:prstGeom prst="rect">
            <a:avLst/>
          </a:prstGeom>
        </p:spPr>
      </p:pic>
      <p:pic>
        <p:nvPicPr>
          <p:cNvPr id="20" name="Graphic 19" descr="Car">
            <a:extLst>
              <a:ext uri="{FF2B5EF4-FFF2-40B4-BE49-F238E27FC236}">
                <a16:creationId xmlns:a16="http://schemas.microsoft.com/office/drawing/2014/main" id="{E654BCB5-FC2D-4FCF-92F8-68EEADA49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3916" y="3972444"/>
            <a:ext cx="657203" cy="657203"/>
          </a:xfrm>
          <a:prstGeom prst="rect">
            <a:avLst/>
          </a:prstGeom>
        </p:spPr>
      </p:pic>
      <p:pic>
        <p:nvPicPr>
          <p:cNvPr id="21" name="Graphic 20" descr="Car">
            <a:extLst>
              <a:ext uri="{FF2B5EF4-FFF2-40B4-BE49-F238E27FC236}">
                <a16:creationId xmlns:a16="http://schemas.microsoft.com/office/drawing/2014/main" id="{7F7B89DE-B11B-4398-B513-EA19C4007C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505" y="2792739"/>
            <a:ext cx="657203" cy="657203"/>
          </a:xfrm>
          <a:prstGeom prst="rect">
            <a:avLst/>
          </a:prstGeom>
        </p:spPr>
      </p:pic>
      <p:pic>
        <p:nvPicPr>
          <p:cNvPr id="22" name="Graphic 21" descr="Car">
            <a:extLst>
              <a:ext uri="{FF2B5EF4-FFF2-40B4-BE49-F238E27FC236}">
                <a16:creationId xmlns:a16="http://schemas.microsoft.com/office/drawing/2014/main" id="{26FAF805-477D-4CBF-A961-EA9E36BF30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0946" y="3201178"/>
            <a:ext cx="773016" cy="773016"/>
          </a:xfrm>
          <a:prstGeom prst="rect">
            <a:avLst/>
          </a:prstGeom>
        </p:spPr>
      </p:pic>
      <p:pic>
        <p:nvPicPr>
          <p:cNvPr id="23" name="Graphic 22" descr="Car">
            <a:extLst>
              <a:ext uri="{FF2B5EF4-FFF2-40B4-BE49-F238E27FC236}">
                <a16:creationId xmlns:a16="http://schemas.microsoft.com/office/drawing/2014/main" id="{67F72BDE-58F7-4973-9522-9467042566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9363" y="3901528"/>
            <a:ext cx="657203" cy="657203"/>
          </a:xfrm>
          <a:prstGeom prst="rect">
            <a:avLst/>
          </a:prstGeom>
        </p:spPr>
      </p:pic>
      <p:pic>
        <p:nvPicPr>
          <p:cNvPr id="24" name="Graphic 23" descr="Car">
            <a:extLst>
              <a:ext uri="{FF2B5EF4-FFF2-40B4-BE49-F238E27FC236}">
                <a16:creationId xmlns:a16="http://schemas.microsoft.com/office/drawing/2014/main" id="{56B670F9-9409-4B9E-A1D4-7F911594FF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99167" y="3785715"/>
            <a:ext cx="773016" cy="773016"/>
          </a:xfrm>
          <a:prstGeom prst="rect">
            <a:avLst/>
          </a:prstGeom>
        </p:spPr>
      </p:pic>
      <p:pic>
        <p:nvPicPr>
          <p:cNvPr id="25" name="Graphic 24" descr="Car">
            <a:extLst>
              <a:ext uri="{FF2B5EF4-FFF2-40B4-BE49-F238E27FC236}">
                <a16:creationId xmlns:a16="http://schemas.microsoft.com/office/drawing/2014/main" id="{BCE79333-1763-4A67-92E8-F50BA6FBF3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2280" y="2809929"/>
            <a:ext cx="612546" cy="612546"/>
          </a:xfrm>
          <a:prstGeom prst="rect">
            <a:avLst/>
          </a:prstGeom>
        </p:spPr>
      </p:pic>
      <p:sp>
        <p:nvSpPr>
          <p:cNvPr id="26" name="Oval 25">
            <a:extLst>
              <a:ext uri="{FF2B5EF4-FFF2-40B4-BE49-F238E27FC236}">
                <a16:creationId xmlns:a16="http://schemas.microsoft.com/office/drawing/2014/main" id="{87BD31BF-E59A-423E-B4F4-1053F13C3673}"/>
              </a:ext>
            </a:extLst>
          </p:cNvPr>
          <p:cNvSpPr/>
          <p:nvPr/>
        </p:nvSpPr>
        <p:spPr>
          <a:xfrm rot="2625182">
            <a:off x="8414203" y="1088812"/>
            <a:ext cx="2927444" cy="1838880"/>
          </a:xfrm>
          <a:prstGeom prst="ellipse">
            <a:avLst/>
          </a:prstGeom>
          <a:solidFill>
            <a:schemeClr val="accent1">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kzidenz-Grotesk Pro Regular"/>
              <a:ea typeface="+mn-ea"/>
              <a:cs typeface="+mn-cs"/>
            </a:endParaRPr>
          </a:p>
        </p:txBody>
      </p:sp>
      <p:sp>
        <p:nvSpPr>
          <p:cNvPr id="27" name="TextBox 26">
            <a:extLst>
              <a:ext uri="{FF2B5EF4-FFF2-40B4-BE49-F238E27FC236}">
                <a16:creationId xmlns:a16="http://schemas.microsoft.com/office/drawing/2014/main" id="{7973910A-951D-49FF-ADE5-3A8CF0A8AA3B}"/>
              </a:ext>
            </a:extLst>
          </p:cNvPr>
          <p:cNvSpPr txBox="1"/>
          <p:nvPr/>
        </p:nvSpPr>
        <p:spPr>
          <a:xfrm>
            <a:off x="3880567" y="1573073"/>
            <a:ext cx="6888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Akzidenz-Grotesk Pro Regular"/>
                <a:ea typeface="+mn-ea"/>
                <a:cs typeface="+mn-cs"/>
              </a:rPr>
              <a:t>?</a:t>
            </a:r>
            <a:endParaRPr kumimoji="0" lang="en-US" sz="1800" b="0" i="0" u="none" strike="noStrike" kern="1200" cap="none" spc="0" normalizeH="0" baseline="0" noProof="0" dirty="0">
              <a:ln>
                <a:noFill/>
              </a:ln>
              <a:solidFill>
                <a:prstClr val="black"/>
              </a:solidFill>
              <a:effectLst/>
              <a:uLnTx/>
              <a:uFillTx/>
              <a:latin typeface="Akzidenz-Grotesk Pro Regular"/>
              <a:ea typeface="+mn-ea"/>
              <a:cs typeface="+mn-cs"/>
            </a:endParaRPr>
          </a:p>
        </p:txBody>
      </p:sp>
      <p:sp>
        <p:nvSpPr>
          <p:cNvPr id="28" name="TextBox 27">
            <a:extLst>
              <a:ext uri="{FF2B5EF4-FFF2-40B4-BE49-F238E27FC236}">
                <a16:creationId xmlns:a16="http://schemas.microsoft.com/office/drawing/2014/main" id="{A2DF41CE-326E-435B-BEF4-081BDCD4FEB0}"/>
              </a:ext>
            </a:extLst>
          </p:cNvPr>
          <p:cNvSpPr txBox="1"/>
          <p:nvPr/>
        </p:nvSpPr>
        <p:spPr>
          <a:xfrm>
            <a:off x="9507478" y="1454254"/>
            <a:ext cx="6888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Akzidenz-Grotesk Pro Regular"/>
                <a:ea typeface="+mn-ea"/>
                <a:cs typeface="+mn-cs"/>
              </a:rPr>
              <a:t>?</a:t>
            </a:r>
            <a:endParaRPr kumimoji="0" lang="en-US" sz="1800" b="0" i="0" u="none" strike="noStrike" kern="1200" cap="none" spc="0" normalizeH="0" baseline="0" noProof="0" dirty="0">
              <a:ln>
                <a:noFill/>
              </a:ln>
              <a:solidFill>
                <a:prstClr val="black"/>
              </a:solidFill>
              <a:effectLst/>
              <a:uLnTx/>
              <a:uFillTx/>
              <a:latin typeface="Akzidenz-Grotesk Pro Regular"/>
              <a:ea typeface="+mn-ea"/>
              <a:cs typeface="+mn-cs"/>
            </a:endParaRPr>
          </a:p>
        </p:txBody>
      </p:sp>
      <p:sp>
        <p:nvSpPr>
          <p:cNvPr id="29" name="TextBox 28">
            <a:extLst>
              <a:ext uri="{FF2B5EF4-FFF2-40B4-BE49-F238E27FC236}">
                <a16:creationId xmlns:a16="http://schemas.microsoft.com/office/drawing/2014/main" id="{D5DD1195-0BCC-43EE-A0BE-24E6B01A3FAC}"/>
              </a:ext>
            </a:extLst>
          </p:cNvPr>
          <p:cNvSpPr txBox="1"/>
          <p:nvPr/>
        </p:nvSpPr>
        <p:spPr>
          <a:xfrm>
            <a:off x="0" y="2734810"/>
            <a:ext cx="1674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Gas </a:t>
            </a:r>
            <a:b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br>
            <a:r>
              <a:rPr kumimoji="0" lang="en-US" sz="2000" b="0" i="0" u="none" strike="noStrike" kern="1200" cap="none" spc="0" normalizeH="0" baseline="0" noProof="0" dirty="0">
                <a:ln>
                  <a:noFill/>
                </a:ln>
                <a:solidFill>
                  <a:prstClr val="black"/>
                </a:solidFill>
                <a:effectLst/>
                <a:uLnTx/>
                <a:uFillTx/>
                <a:latin typeface="Akzidenz-Grotesk Pro Regular"/>
                <a:ea typeface="+mn-ea"/>
                <a:cs typeface="+mn-cs"/>
              </a:rPr>
              <a:t>efficiency</a:t>
            </a:r>
          </a:p>
        </p:txBody>
      </p:sp>
    </p:spTree>
    <p:extLst>
      <p:ext uri="{BB962C8B-B14F-4D97-AF65-F5344CB8AC3E}">
        <p14:creationId xmlns:p14="http://schemas.microsoft.com/office/powerpoint/2010/main" val="15719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P spid="17" grpId="0" animBg="1"/>
      <p:bldP spid="26"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Evolutionary explanations for vulnerability: </a:t>
            </a:r>
            <a:r>
              <a:rPr lang="en-US" b="1" dirty="0"/>
              <a:t>Trade-offs</a:t>
            </a:r>
          </a:p>
        </p:txBody>
      </p:sp>
      <p:sp>
        <p:nvSpPr>
          <p:cNvPr id="3" name="Content Placeholder 2"/>
          <p:cNvSpPr>
            <a:spLocks noGrp="1"/>
          </p:cNvSpPr>
          <p:nvPr>
            <p:ph idx="1"/>
          </p:nvPr>
        </p:nvSpPr>
        <p:spPr>
          <a:xfrm>
            <a:off x="425603" y="1981742"/>
            <a:ext cx="7080097" cy="4351338"/>
          </a:xfrm>
        </p:spPr>
        <p:txBody>
          <a:bodyPr>
            <a:normAutofit/>
          </a:bodyPr>
          <a:lstStyle/>
          <a:p>
            <a:r>
              <a:rPr lang="en-US" dirty="0"/>
              <a:t>Resources (time, energy, materials) are limited</a:t>
            </a:r>
          </a:p>
          <a:p>
            <a:pPr lvl="1"/>
            <a:r>
              <a:rPr lang="en-US" dirty="0"/>
              <a:t>Resources allocated one way means there are fewer resources to allocate other ways</a:t>
            </a:r>
          </a:p>
          <a:p>
            <a:pPr lvl="1"/>
            <a:endParaRPr lang="en-US" dirty="0"/>
          </a:p>
          <a:p>
            <a:r>
              <a:rPr lang="en-US" dirty="0"/>
              <a:t>Changing one trait often requires changes to a second trait</a:t>
            </a:r>
          </a:p>
          <a:p>
            <a:endParaRPr lang="en-US" dirty="0"/>
          </a:p>
          <a:p>
            <a:r>
              <a:rPr lang="en-US" dirty="0"/>
              <a:t>Almost all traits are linked to other traits</a:t>
            </a:r>
          </a:p>
        </p:txBody>
      </p:sp>
      <p:pic>
        <p:nvPicPr>
          <p:cNvPr id="5" name="Picture 4"/>
          <p:cNvPicPr>
            <a:picLocks noChangeAspect="1"/>
          </p:cNvPicPr>
          <p:nvPr/>
        </p:nvPicPr>
        <p:blipFill rotWithShape="1">
          <a:blip r:embed="rId4"/>
          <a:srcRect b="35874"/>
          <a:stretch/>
        </p:blipFill>
        <p:spPr>
          <a:xfrm>
            <a:off x="7175033" y="1538288"/>
            <a:ext cx="4882339" cy="2024061"/>
          </a:xfrm>
          <a:prstGeom prst="rect">
            <a:avLst/>
          </a:prstGeom>
        </p:spPr>
      </p:pic>
      <p:pic>
        <p:nvPicPr>
          <p:cNvPr id="7" name="Picture 6"/>
          <p:cNvPicPr>
            <a:picLocks noChangeAspect="1"/>
          </p:cNvPicPr>
          <p:nvPr/>
        </p:nvPicPr>
        <p:blipFill>
          <a:blip r:embed="rId5"/>
          <a:stretch>
            <a:fillRect/>
          </a:stretch>
        </p:blipFill>
        <p:spPr>
          <a:xfrm>
            <a:off x="8429625" y="4422823"/>
            <a:ext cx="2299769" cy="1703532"/>
          </a:xfrm>
          <a:prstGeom prst="rect">
            <a:avLst/>
          </a:prstGeom>
        </p:spPr>
      </p:pic>
    </p:spTree>
    <p:custDataLst>
      <p:tags r:id="rId1"/>
    </p:custDataLst>
    <p:extLst>
      <p:ext uri="{BB962C8B-B14F-4D97-AF65-F5344CB8AC3E}">
        <p14:creationId xmlns:p14="http://schemas.microsoft.com/office/powerpoint/2010/main" val="994234646"/>
      </p:ext>
    </p:extLst>
  </p:cSld>
  <p:clrMapOvr>
    <a:masterClrMapping/>
  </p:clrMapOvr>
  <mc:AlternateContent xmlns:mc="http://schemas.openxmlformats.org/markup-compatibility/2006" xmlns:p14="http://schemas.microsoft.com/office/powerpoint/2010/main">
    <mc:Choice Requires="p14">
      <p:transition spd="slow" p14:dur="2000" advTm="282286"/>
    </mc:Choice>
    <mc:Fallback xmlns="">
      <p:transition spd="slow" advTm="282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p:txBody>
          <a:bodyPr>
            <a:normAutofit fontScale="92500" lnSpcReduction="20000"/>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a:p>
            <a:pPr marL="514350" indent="-514350">
              <a:buFont typeface="+mj-lt"/>
              <a:buAutoNum type="arabicPeriod"/>
            </a:pPr>
            <a:r>
              <a:rPr lang="en-US" dirty="0"/>
              <a:t>Coevolution:</a:t>
            </a:r>
          </a:p>
          <a:p>
            <a:pPr lvl="1"/>
            <a:r>
              <a:rPr lang="en-US" dirty="0"/>
              <a:t>Pathogens will continually evolve and adapt to evolved defenses in host species</a:t>
            </a:r>
          </a:p>
          <a:p>
            <a:pPr marL="514350" indent="-514350">
              <a:buFont typeface="+mj-lt"/>
              <a:buAutoNum type="arabicPeriod"/>
            </a:pPr>
            <a:r>
              <a:rPr lang="en-US" dirty="0"/>
              <a:t>Evolved defenses:</a:t>
            </a:r>
          </a:p>
          <a:p>
            <a:pPr lvl="1"/>
            <a:r>
              <a:rPr lang="en-US" dirty="0"/>
              <a:t>Sometimes, what we think of as being sick is actually our bodies own defense system fighting off a dangerous infectious agent</a:t>
            </a:r>
          </a:p>
          <a:p>
            <a:pPr marL="514350" indent="-514350">
              <a:buFont typeface="+mj-lt"/>
              <a:buAutoNum type="arabicPeriod"/>
            </a:pPr>
            <a:r>
              <a:rPr lang="en-US" dirty="0"/>
              <a:t>Constraints on what natural selection can do</a:t>
            </a:r>
          </a:p>
          <a:p>
            <a:pPr lvl="1"/>
            <a:r>
              <a:rPr lang="en-US" dirty="0"/>
              <a:t>Natural selection is unable to just make any trait appear because it seems good</a:t>
            </a:r>
          </a:p>
          <a:p>
            <a:pPr marL="514350" indent="-514350">
              <a:buFont typeface="+mj-lt"/>
              <a:buAutoNum type="arabicPeriod"/>
            </a:pPr>
            <a:r>
              <a:rPr lang="en-US" dirty="0"/>
              <a:t>Trade-offs</a:t>
            </a:r>
          </a:p>
          <a:p>
            <a:pPr lvl="1"/>
            <a:r>
              <a:rPr lang="en-US" dirty="0"/>
              <a:t>Traits are interrelated, so sometimes improving one trait requires harming another trait</a:t>
            </a:r>
          </a:p>
          <a:p>
            <a:pPr lvl="1"/>
            <a:endParaRPr lang="en-US" dirty="0"/>
          </a:p>
          <a:p>
            <a:endParaRPr lang="en-US" dirty="0"/>
          </a:p>
        </p:txBody>
      </p:sp>
    </p:spTree>
    <p:extLst>
      <p:ext uri="{BB962C8B-B14F-4D97-AF65-F5344CB8AC3E}">
        <p14:creationId xmlns:p14="http://schemas.microsoft.com/office/powerpoint/2010/main" val="332459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8A63-9759-4ED9-A6B4-F58FE041546A}"/>
              </a:ext>
            </a:extLst>
          </p:cNvPr>
          <p:cNvSpPr>
            <a:spLocks noGrp="1"/>
          </p:cNvSpPr>
          <p:nvPr>
            <p:ph type="title"/>
          </p:nvPr>
        </p:nvSpPr>
        <p:spPr>
          <a:xfrm>
            <a:off x="628650" y="582930"/>
            <a:ext cx="11327130" cy="1107758"/>
          </a:xfrm>
        </p:spPr>
        <p:txBody>
          <a:bodyPr>
            <a:noAutofit/>
          </a:bodyPr>
          <a:lstStyle/>
          <a:p>
            <a:r>
              <a:rPr lang="en-US" sz="3200" dirty="0"/>
              <a:t>“Fitness” is a term most often used by biologists to explain the evolutionary success of certain organisms. Below is a description of 4 fictional lizards. Which lizard might a biologist consider to be the “most fit”?</a:t>
            </a:r>
          </a:p>
        </p:txBody>
      </p:sp>
      <p:graphicFrame>
        <p:nvGraphicFramePr>
          <p:cNvPr id="4" name="Content Placeholder 3">
            <a:extLst>
              <a:ext uri="{FF2B5EF4-FFF2-40B4-BE49-F238E27FC236}">
                <a16:creationId xmlns:a16="http://schemas.microsoft.com/office/drawing/2014/main" id="{836FA387-B508-4B1D-9925-CC24A7AE69BF}"/>
              </a:ext>
            </a:extLst>
          </p:cNvPr>
          <p:cNvGraphicFramePr>
            <a:graphicFrameLocks noGrp="1"/>
          </p:cNvGraphicFramePr>
          <p:nvPr>
            <p:ph idx="1"/>
          </p:nvPr>
        </p:nvGraphicFramePr>
        <p:xfrm>
          <a:off x="3531870" y="2371090"/>
          <a:ext cx="8423910" cy="3708126"/>
        </p:xfrm>
        <a:graphic>
          <a:graphicData uri="http://schemas.openxmlformats.org/drawingml/2006/table">
            <a:tbl>
              <a:tblPr firstRow="1" bandRow="1">
                <a:tableStyleId>{5940675A-B579-460E-94D1-54222C63F5DA}</a:tableStyleId>
              </a:tblPr>
              <a:tblGrid>
                <a:gridCol w="1684782">
                  <a:extLst>
                    <a:ext uri="{9D8B030D-6E8A-4147-A177-3AD203B41FA5}">
                      <a16:colId xmlns:a16="http://schemas.microsoft.com/office/drawing/2014/main" val="1046770624"/>
                    </a:ext>
                  </a:extLst>
                </a:gridCol>
                <a:gridCol w="1684782">
                  <a:extLst>
                    <a:ext uri="{9D8B030D-6E8A-4147-A177-3AD203B41FA5}">
                      <a16:colId xmlns:a16="http://schemas.microsoft.com/office/drawing/2014/main" val="1321108816"/>
                    </a:ext>
                  </a:extLst>
                </a:gridCol>
                <a:gridCol w="1684782">
                  <a:extLst>
                    <a:ext uri="{9D8B030D-6E8A-4147-A177-3AD203B41FA5}">
                      <a16:colId xmlns:a16="http://schemas.microsoft.com/office/drawing/2014/main" val="1340128015"/>
                    </a:ext>
                  </a:extLst>
                </a:gridCol>
                <a:gridCol w="1684782">
                  <a:extLst>
                    <a:ext uri="{9D8B030D-6E8A-4147-A177-3AD203B41FA5}">
                      <a16:colId xmlns:a16="http://schemas.microsoft.com/office/drawing/2014/main" val="3656279155"/>
                    </a:ext>
                  </a:extLst>
                </a:gridCol>
                <a:gridCol w="1684782">
                  <a:extLst>
                    <a:ext uri="{9D8B030D-6E8A-4147-A177-3AD203B41FA5}">
                      <a16:colId xmlns:a16="http://schemas.microsoft.com/office/drawing/2014/main" val="3690863344"/>
                    </a:ext>
                  </a:extLst>
                </a:gridCol>
              </a:tblGrid>
              <a:tr h="778782">
                <a:tc>
                  <a:txBody>
                    <a:bodyPr/>
                    <a:lstStyle/>
                    <a:p>
                      <a:r>
                        <a:rPr lang="en-US" dirty="0"/>
                        <a:t>Finch ID</a:t>
                      </a:r>
                    </a:p>
                  </a:txBody>
                  <a:tcPr/>
                </a:tc>
                <a:tc>
                  <a:txBody>
                    <a:bodyPr/>
                    <a:lstStyle/>
                    <a:p>
                      <a:r>
                        <a:rPr lang="en-US" dirty="0"/>
                        <a:t>Lizard A</a:t>
                      </a:r>
                    </a:p>
                  </a:txBody>
                  <a:tcPr/>
                </a:tc>
                <a:tc>
                  <a:txBody>
                    <a:bodyPr/>
                    <a:lstStyle/>
                    <a:p>
                      <a:r>
                        <a:rPr lang="en-US" dirty="0"/>
                        <a:t>Lizard B</a:t>
                      </a:r>
                    </a:p>
                  </a:txBody>
                  <a:tcPr/>
                </a:tc>
                <a:tc>
                  <a:txBody>
                    <a:bodyPr/>
                    <a:lstStyle/>
                    <a:p>
                      <a:r>
                        <a:rPr lang="en-US" dirty="0"/>
                        <a:t>Lizard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Lizard D</a:t>
                      </a:r>
                    </a:p>
                    <a:p>
                      <a:endParaRPr lang="en-US" dirty="0"/>
                    </a:p>
                  </a:txBody>
                  <a:tcPr/>
                </a:tc>
                <a:extLst>
                  <a:ext uri="{0D108BD9-81ED-4DB2-BD59-A6C34878D82A}">
                    <a16:rowId xmlns:a16="http://schemas.microsoft.com/office/drawing/2014/main" val="619415160"/>
                  </a:ext>
                </a:extLst>
              </a:tr>
              <a:tr h="451199">
                <a:tc>
                  <a:txBody>
                    <a:bodyPr/>
                    <a:lstStyle/>
                    <a:p>
                      <a:r>
                        <a:rPr lang="en-US" dirty="0"/>
                        <a:t>Body length</a:t>
                      </a:r>
                    </a:p>
                  </a:txBody>
                  <a:tcPr/>
                </a:tc>
                <a:tc>
                  <a:txBody>
                    <a:bodyPr/>
                    <a:lstStyle/>
                    <a:p>
                      <a:r>
                        <a:rPr lang="en-US" dirty="0"/>
                        <a:t>20 cm</a:t>
                      </a:r>
                    </a:p>
                  </a:txBody>
                  <a:tcPr/>
                </a:tc>
                <a:tc>
                  <a:txBody>
                    <a:bodyPr/>
                    <a:lstStyle/>
                    <a:p>
                      <a:r>
                        <a:rPr lang="en-US" dirty="0"/>
                        <a:t>12 cm</a:t>
                      </a:r>
                    </a:p>
                  </a:txBody>
                  <a:tcPr/>
                </a:tc>
                <a:tc>
                  <a:txBody>
                    <a:bodyPr/>
                    <a:lstStyle/>
                    <a:p>
                      <a:r>
                        <a:rPr lang="en-US" dirty="0"/>
                        <a:t>10 cm</a:t>
                      </a:r>
                    </a:p>
                  </a:txBody>
                  <a:tcPr/>
                </a:tc>
                <a:tc>
                  <a:txBody>
                    <a:bodyPr/>
                    <a:lstStyle/>
                    <a:p>
                      <a:r>
                        <a:rPr lang="en-US" dirty="0"/>
                        <a:t>15 cm</a:t>
                      </a:r>
                    </a:p>
                  </a:txBody>
                  <a:tcPr/>
                </a:tc>
                <a:extLst>
                  <a:ext uri="{0D108BD9-81ED-4DB2-BD59-A6C34878D82A}">
                    <a16:rowId xmlns:a16="http://schemas.microsoft.com/office/drawing/2014/main" val="1898906061"/>
                  </a:ext>
                </a:extLst>
              </a:tr>
              <a:tr h="778782">
                <a:tc>
                  <a:txBody>
                    <a:bodyPr/>
                    <a:lstStyle/>
                    <a:p>
                      <a:r>
                        <a:rPr lang="en-US" dirty="0"/>
                        <a:t>Offspring surviving to adulthood</a:t>
                      </a:r>
                    </a:p>
                  </a:txBody>
                  <a:tcPr/>
                </a:tc>
                <a:tc>
                  <a:txBody>
                    <a:bodyPr/>
                    <a:lstStyle/>
                    <a:p>
                      <a:r>
                        <a:rPr lang="en-US" dirty="0"/>
                        <a:t>19</a:t>
                      </a:r>
                    </a:p>
                  </a:txBody>
                  <a:tcPr/>
                </a:tc>
                <a:tc>
                  <a:txBody>
                    <a:bodyPr/>
                    <a:lstStyle/>
                    <a:p>
                      <a:r>
                        <a:rPr lang="en-US" dirty="0"/>
                        <a:t>28</a:t>
                      </a:r>
                    </a:p>
                  </a:txBody>
                  <a:tcPr/>
                </a:tc>
                <a:tc>
                  <a:txBody>
                    <a:bodyPr/>
                    <a:lstStyle/>
                    <a:p>
                      <a:r>
                        <a:rPr lang="en-US" dirty="0"/>
                        <a:t>22</a:t>
                      </a:r>
                    </a:p>
                  </a:txBody>
                  <a:tcPr/>
                </a:tc>
                <a:tc>
                  <a:txBody>
                    <a:bodyPr/>
                    <a:lstStyle/>
                    <a:p>
                      <a:r>
                        <a:rPr lang="en-US" dirty="0"/>
                        <a:t>26</a:t>
                      </a:r>
                    </a:p>
                  </a:txBody>
                  <a:tcPr/>
                </a:tc>
                <a:extLst>
                  <a:ext uri="{0D108BD9-81ED-4DB2-BD59-A6C34878D82A}">
                    <a16:rowId xmlns:a16="http://schemas.microsoft.com/office/drawing/2014/main" val="2013958339"/>
                  </a:ext>
                </a:extLst>
              </a:tr>
              <a:tr h="451199">
                <a:tc>
                  <a:txBody>
                    <a:bodyPr/>
                    <a:lstStyle/>
                    <a:p>
                      <a:r>
                        <a:rPr lang="en-US" dirty="0"/>
                        <a:t>Age at death</a:t>
                      </a:r>
                    </a:p>
                  </a:txBody>
                  <a:tcPr/>
                </a:tc>
                <a:tc>
                  <a:txBody>
                    <a:bodyPr/>
                    <a:lstStyle/>
                    <a:p>
                      <a:r>
                        <a:rPr lang="en-US" dirty="0"/>
                        <a:t>4 years</a:t>
                      </a:r>
                    </a:p>
                  </a:txBody>
                  <a:tcPr/>
                </a:tc>
                <a:tc>
                  <a:txBody>
                    <a:bodyPr/>
                    <a:lstStyle/>
                    <a:p>
                      <a:r>
                        <a:rPr lang="en-US" dirty="0"/>
                        <a:t>5 years</a:t>
                      </a:r>
                    </a:p>
                  </a:txBody>
                  <a:tcPr/>
                </a:tc>
                <a:tc>
                  <a:txBody>
                    <a:bodyPr/>
                    <a:lstStyle/>
                    <a:p>
                      <a:r>
                        <a:rPr lang="en-US" dirty="0"/>
                        <a:t>4 years</a:t>
                      </a:r>
                    </a:p>
                  </a:txBody>
                  <a:tcPr/>
                </a:tc>
                <a:tc>
                  <a:txBody>
                    <a:bodyPr/>
                    <a:lstStyle/>
                    <a:p>
                      <a:r>
                        <a:rPr lang="en-US" dirty="0"/>
                        <a:t>6 years</a:t>
                      </a:r>
                    </a:p>
                  </a:txBody>
                  <a:tcPr/>
                </a:tc>
                <a:extLst>
                  <a:ext uri="{0D108BD9-81ED-4DB2-BD59-A6C34878D82A}">
                    <a16:rowId xmlns:a16="http://schemas.microsoft.com/office/drawing/2014/main" val="863875728"/>
                  </a:ext>
                </a:extLst>
              </a:tr>
              <a:tr h="1112546">
                <a:tc>
                  <a:txBody>
                    <a:bodyPr/>
                    <a:lstStyle/>
                    <a:p>
                      <a:r>
                        <a:rPr lang="en-US" dirty="0"/>
                        <a:t>Comments</a:t>
                      </a:r>
                    </a:p>
                  </a:txBody>
                  <a:tcPr/>
                </a:tc>
                <a:tc>
                  <a:txBody>
                    <a:bodyPr/>
                    <a:lstStyle/>
                    <a:p>
                      <a:r>
                        <a:rPr lang="en-US" dirty="0"/>
                        <a:t>Lizard A is very healthy, strong, and clever</a:t>
                      </a:r>
                    </a:p>
                  </a:txBody>
                  <a:tcPr/>
                </a:tc>
                <a:tc>
                  <a:txBody>
                    <a:bodyPr/>
                    <a:lstStyle/>
                    <a:p>
                      <a:r>
                        <a:rPr lang="en-US" dirty="0"/>
                        <a:t>Lizard B has mated with many lizards</a:t>
                      </a:r>
                    </a:p>
                  </a:txBody>
                  <a:tcPr/>
                </a:tc>
                <a:tc>
                  <a:txBody>
                    <a:bodyPr/>
                    <a:lstStyle/>
                    <a:p>
                      <a:r>
                        <a:rPr lang="en-US" dirty="0"/>
                        <a:t>Lizard C is dark colored and very quick</a:t>
                      </a:r>
                    </a:p>
                  </a:txBody>
                  <a:tcPr/>
                </a:tc>
                <a:tc>
                  <a:txBody>
                    <a:bodyPr/>
                    <a:lstStyle/>
                    <a:p>
                      <a:r>
                        <a:rPr lang="en-US" dirty="0"/>
                        <a:t>Lizard D has the largest territory of all the lizards</a:t>
                      </a:r>
                    </a:p>
                  </a:txBody>
                  <a:tcPr/>
                </a:tc>
                <a:extLst>
                  <a:ext uri="{0D108BD9-81ED-4DB2-BD59-A6C34878D82A}">
                    <a16:rowId xmlns:a16="http://schemas.microsoft.com/office/drawing/2014/main" val="3997712297"/>
                  </a:ext>
                </a:extLst>
              </a:tr>
            </a:tbl>
          </a:graphicData>
        </a:graphic>
      </p:graphicFrame>
      <p:sp>
        <p:nvSpPr>
          <p:cNvPr id="5" name="Rectangle 4">
            <a:extLst>
              <a:ext uri="{FF2B5EF4-FFF2-40B4-BE49-F238E27FC236}">
                <a16:creationId xmlns:a16="http://schemas.microsoft.com/office/drawing/2014/main" id="{7FD51E10-DE92-4543-9AC4-77A7271DBC4F}"/>
              </a:ext>
            </a:extLst>
          </p:cNvPr>
          <p:cNvSpPr/>
          <p:nvPr/>
        </p:nvSpPr>
        <p:spPr>
          <a:xfrm>
            <a:off x="628650" y="2521059"/>
            <a:ext cx="2091690" cy="1815882"/>
          </a:xfrm>
          <a:prstGeom prst="rect">
            <a:avLst/>
          </a:prstGeom>
        </p:spPr>
        <p:txBody>
          <a:bodyPr wrap="square">
            <a:spAutoFit/>
          </a:bodyPr>
          <a:lstStyle/>
          <a:p>
            <a:pPr marL="514350" indent="-514350">
              <a:buFont typeface="+mj-lt"/>
              <a:buAutoNum type="arabicPeriod"/>
            </a:pPr>
            <a:r>
              <a:rPr lang="en-US" sz="2800" dirty="0"/>
              <a:t>Lizard A</a:t>
            </a:r>
          </a:p>
          <a:p>
            <a:pPr marL="514350" indent="-514350">
              <a:buFont typeface="+mj-lt"/>
              <a:buAutoNum type="arabicPeriod"/>
            </a:pPr>
            <a:r>
              <a:rPr lang="en-US" sz="2800" dirty="0"/>
              <a:t>Lizard B</a:t>
            </a:r>
          </a:p>
          <a:p>
            <a:pPr marL="514350" indent="-514350">
              <a:buFont typeface="+mj-lt"/>
              <a:buAutoNum type="arabicPeriod"/>
            </a:pPr>
            <a:r>
              <a:rPr lang="en-US" sz="2800" dirty="0"/>
              <a:t>Lizard C</a:t>
            </a:r>
          </a:p>
          <a:p>
            <a:pPr marL="514350" indent="-514350">
              <a:buFont typeface="+mj-lt"/>
              <a:buAutoNum type="arabicPeriod"/>
            </a:pPr>
            <a:r>
              <a:rPr lang="en-US" sz="2800" dirty="0"/>
              <a:t>Lizard D</a:t>
            </a:r>
            <a:endParaRPr lang="en-US" dirty="0"/>
          </a:p>
        </p:txBody>
      </p:sp>
      <p:pic>
        <p:nvPicPr>
          <p:cNvPr id="6" name="Picture 2" descr="Image result for think pair share, icon">
            <a:extLst>
              <a:ext uri="{FF2B5EF4-FFF2-40B4-BE49-F238E27FC236}">
                <a16:creationId xmlns:a16="http://schemas.microsoft.com/office/drawing/2014/main" id="{E1523E2F-2640-4599-90DF-49F6BCD9F1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35681"/>
          <a:stretch/>
        </p:blipFill>
        <p:spPr bwMode="auto">
          <a:xfrm>
            <a:off x="839753" y="5022933"/>
            <a:ext cx="1669483" cy="146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88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8A63-9759-4ED9-A6B4-F58FE041546A}"/>
              </a:ext>
            </a:extLst>
          </p:cNvPr>
          <p:cNvSpPr>
            <a:spLocks noGrp="1"/>
          </p:cNvSpPr>
          <p:nvPr>
            <p:ph type="title"/>
          </p:nvPr>
        </p:nvSpPr>
        <p:spPr>
          <a:xfrm>
            <a:off x="628650" y="582930"/>
            <a:ext cx="11327130" cy="1107758"/>
          </a:xfrm>
        </p:spPr>
        <p:txBody>
          <a:bodyPr>
            <a:noAutofit/>
          </a:bodyPr>
          <a:lstStyle/>
          <a:p>
            <a:r>
              <a:rPr lang="en-US" sz="3200" dirty="0"/>
              <a:t>“Fitness” is a term most often used by biologists to explain the evolutionary success of certain organisms. Below is a description of 4 fictional lizards. Which lizard might a biologist consider to be the “most fit”?</a:t>
            </a:r>
          </a:p>
        </p:txBody>
      </p:sp>
      <p:graphicFrame>
        <p:nvGraphicFramePr>
          <p:cNvPr id="4" name="Content Placeholder 3">
            <a:extLst>
              <a:ext uri="{FF2B5EF4-FFF2-40B4-BE49-F238E27FC236}">
                <a16:creationId xmlns:a16="http://schemas.microsoft.com/office/drawing/2014/main" id="{836FA387-B508-4B1D-9925-CC24A7AE69BF}"/>
              </a:ext>
            </a:extLst>
          </p:cNvPr>
          <p:cNvGraphicFramePr>
            <a:graphicFrameLocks noGrp="1"/>
          </p:cNvGraphicFramePr>
          <p:nvPr>
            <p:ph idx="1"/>
          </p:nvPr>
        </p:nvGraphicFramePr>
        <p:xfrm>
          <a:off x="3531870" y="2371090"/>
          <a:ext cx="8423910" cy="3708126"/>
        </p:xfrm>
        <a:graphic>
          <a:graphicData uri="http://schemas.openxmlformats.org/drawingml/2006/table">
            <a:tbl>
              <a:tblPr firstRow="1" bandRow="1">
                <a:tableStyleId>{5940675A-B579-460E-94D1-54222C63F5DA}</a:tableStyleId>
              </a:tblPr>
              <a:tblGrid>
                <a:gridCol w="1684782">
                  <a:extLst>
                    <a:ext uri="{9D8B030D-6E8A-4147-A177-3AD203B41FA5}">
                      <a16:colId xmlns:a16="http://schemas.microsoft.com/office/drawing/2014/main" val="1046770624"/>
                    </a:ext>
                  </a:extLst>
                </a:gridCol>
                <a:gridCol w="1684782">
                  <a:extLst>
                    <a:ext uri="{9D8B030D-6E8A-4147-A177-3AD203B41FA5}">
                      <a16:colId xmlns:a16="http://schemas.microsoft.com/office/drawing/2014/main" val="1321108816"/>
                    </a:ext>
                  </a:extLst>
                </a:gridCol>
                <a:gridCol w="1684782">
                  <a:extLst>
                    <a:ext uri="{9D8B030D-6E8A-4147-A177-3AD203B41FA5}">
                      <a16:colId xmlns:a16="http://schemas.microsoft.com/office/drawing/2014/main" val="1340128015"/>
                    </a:ext>
                  </a:extLst>
                </a:gridCol>
                <a:gridCol w="1684782">
                  <a:extLst>
                    <a:ext uri="{9D8B030D-6E8A-4147-A177-3AD203B41FA5}">
                      <a16:colId xmlns:a16="http://schemas.microsoft.com/office/drawing/2014/main" val="3656279155"/>
                    </a:ext>
                  </a:extLst>
                </a:gridCol>
                <a:gridCol w="1684782">
                  <a:extLst>
                    <a:ext uri="{9D8B030D-6E8A-4147-A177-3AD203B41FA5}">
                      <a16:colId xmlns:a16="http://schemas.microsoft.com/office/drawing/2014/main" val="3690863344"/>
                    </a:ext>
                  </a:extLst>
                </a:gridCol>
              </a:tblGrid>
              <a:tr h="778782">
                <a:tc>
                  <a:txBody>
                    <a:bodyPr/>
                    <a:lstStyle/>
                    <a:p>
                      <a:r>
                        <a:rPr lang="en-US" dirty="0"/>
                        <a:t>Finch ID</a:t>
                      </a:r>
                    </a:p>
                  </a:txBody>
                  <a:tcPr/>
                </a:tc>
                <a:tc>
                  <a:txBody>
                    <a:bodyPr/>
                    <a:lstStyle/>
                    <a:p>
                      <a:r>
                        <a:rPr lang="en-US" dirty="0"/>
                        <a:t>Lizard A</a:t>
                      </a:r>
                    </a:p>
                  </a:txBody>
                  <a:tcPr/>
                </a:tc>
                <a:tc>
                  <a:txBody>
                    <a:bodyPr/>
                    <a:lstStyle/>
                    <a:p>
                      <a:r>
                        <a:rPr lang="en-US" dirty="0"/>
                        <a:t>Lizard B</a:t>
                      </a:r>
                    </a:p>
                  </a:txBody>
                  <a:tcPr/>
                </a:tc>
                <a:tc>
                  <a:txBody>
                    <a:bodyPr/>
                    <a:lstStyle/>
                    <a:p>
                      <a:r>
                        <a:rPr lang="en-US" dirty="0"/>
                        <a:t>Lizard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Lizard D</a:t>
                      </a:r>
                    </a:p>
                    <a:p>
                      <a:endParaRPr lang="en-US" dirty="0"/>
                    </a:p>
                  </a:txBody>
                  <a:tcPr/>
                </a:tc>
                <a:extLst>
                  <a:ext uri="{0D108BD9-81ED-4DB2-BD59-A6C34878D82A}">
                    <a16:rowId xmlns:a16="http://schemas.microsoft.com/office/drawing/2014/main" val="619415160"/>
                  </a:ext>
                </a:extLst>
              </a:tr>
              <a:tr h="451199">
                <a:tc>
                  <a:txBody>
                    <a:bodyPr/>
                    <a:lstStyle/>
                    <a:p>
                      <a:r>
                        <a:rPr lang="en-US" dirty="0"/>
                        <a:t>Body length</a:t>
                      </a:r>
                    </a:p>
                  </a:txBody>
                  <a:tcPr/>
                </a:tc>
                <a:tc>
                  <a:txBody>
                    <a:bodyPr/>
                    <a:lstStyle/>
                    <a:p>
                      <a:r>
                        <a:rPr lang="en-US" dirty="0"/>
                        <a:t>20 cm</a:t>
                      </a:r>
                    </a:p>
                  </a:txBody>
                  <a:tcPr/>
                </a:tc>
                <a:tc>
                  <a:txBody>
                    <a:bodyPr/>
                    <a:lstStyle/>
                    <a:p>
                      <a:r>
                        <a:rPr lang="en-US" dirty="0"/>
                        <a:t>12 cm</a:t>
                      </a:r>
                    </a:p>
                  </a:txBody>
                  <a:tcPr/>
                </a:tc>
                <a:tc>
                  <a:txBody>
                    <a:bodyPr/>
                    <a:lstStyle/>
                    <a:p>
                      <a:r>
                        <a:rPr lang="en-US" dirty="0"/>
                        <a:t>10 cm</a:t>
                      </a:r>
                    </a:p>
                  </a:txBody>
                  <a:tcPr/>
                </a:tc>
                <a:tc>
                  <a:txBody>
                    <a:bodyPr/>
                    <a:lstStyle/>
                    <a:p>
                      <a:r>
                        <a:rPr lang="en-US" dirty="0"/>
                        <a:t>15 cm</a:t>
                      </a:r>
                    </a:p>
                  </a:txBody>
                  <a:tcPr/>
                </a:tc>
                <a:extLst>
                  <a:ext uri="{0D108BD9-81ED-4DB2-BD59-A6C34878D82A}">
                    <a16:rowId xmlns:a16="http://schemas.microsoft.com/office/drawing/2014/main" val="1898906061"/>
                  </a:ext>
                </a:extLst>
              </a:tr>
              <a:tr h="778782">
                <a:tc>
                  <a:txBody>
                    <a:bodyPr/>
                    <a:lstStyle/>
                    <a:p>
                      <a:r>
                        <a:rPr lang="en-US" dirty="0"/>
                        <a:t>Offspring surviving to adulthood</a:t>
                      </a:r>
                    </a:p>
                  </a:txBody>
                  <a:tcPr/>
                </a:tc>
                <a:tc>
                  <a:txBody>
                    <a:bodyPr/>
                    <a:lstStyle/>
                    <a:p>
                      <a:r>
                        <a:rPr lang="en-US" dirty="0"/>
                        <a:t>19</a:t>
                      </a:r>
                    </a:p>
                  </a:txBody>
                  <a:tcPr/>
                </a:tc>
                <a:tc>
                  <a:txBody>
                    <a:bodyPr/>
                    <a:lstStyle/>
                    <a:p>
                      <a:r>
                        <a:rPr lang="en-US" dirty="0"/>
                        <a:t>28</a:t>
                      </a:r>
                    </a:p>
                  </a:txBody>
                  <a:tcPr/>
                </a:tc>
                <a:tc>
                  <a:txBody>
                    <a:bodyPr/>
                    <a:lstStyle/>
                    <a:p>
                      <a:r>
                        <a:rPr lang="en-US" dirty="0"/>
                        <a:t>22</a:t>
                      </a:r>
                    </a:p>
                  </a:txBody>
                  <a:tcPr/>
                </a:tc>
                <a:tc>
                  <a:txBody>
                    <a:bodyPr/>
                    <a:lstStyle/>
                    <a:p>
                      <a:r>
                        <a:rPr lang="en-US" dirty="0"/>
                        <a:t>26</a:t>
                      </a:r>
                    </a:p>
                  </a:txBody>
                  <a:tcPr/>
                </a:tc>
                <a:extLst>
                  <a:ext uri="{0D108BD9-81ED-4DB2-BD59-A6C34878D82A}">
                    <a16:rowId xmlns:a16="http://schemas.microsoft.com/office/drawing/2014/main" val="2013958339"/>
                  </a:ext>
                </a:extLst>
              </a:tr>
              <a:tr h="451199">
                <a:tc>
                  <a:txBody>
                    <a:bodyPr/>
                    <a:lstStyle/>
                    <a:p>
                      <a:r>
                        <a:rPr lang="en-US" dirty="0"/>
                        <a:t>Age at death</a:t>
                      </a:r>
                    </a:p>
                  </a:txBody>
                  <a:tcPr/>
                </a:tc>
                <a:tc>
                  <a:txBody>
                    <a:bodyPr/>
                    <a:lstStyle/>
                    <a:p>
                      <a:r>
                        <a:rPr lang="en-US" dirty="0"/>
                        <a:t>4 years</a:t>
                      </a:r>
                    </a:p>
                  </a:txBody>
                  <a:tcPr/>
                </a:tc>
                <a:tc>
                  <a:txBody>
                    <a:bodyPr/>
                    <a:lstStyle/>
                    <a:p>
                      <a:r>
                        <a:rPr lang="en-US" dirty="0"/>
                        <a:t>5 years</a:t>
                      </a:r>
                    </a:p>
                  </a:txBody>
                  <a:tcPr/>
                </a:tc>
                <a:tc>
                  <a:txBody>
                    <a:bodyPr/>
                    <a:lstStyle/>
                    <a:p>
                      <a:r>
                        <a:rPr lang="en-US" dirty="0"/>
                        <a:t>4 years</a:t>
                      </a:r>
                    </a:p>
                  </a:txBody>
                  <a:tcPr/>
                </a:tc>
                <a:tc>
                  <a:txBody>
                    <a:bodyPr/>
                    <a:lstStyle/>
                    <a:p>
                      <a:r>
                        <a:rPr lang="en-US" dirty="0"/>
                        <a:t>6 years</a:t>
                      </a:r>
                    </a:p>
                  </a:txBody>
                  <a:tcPr/>
                </a:tc>
                <a:extLst>
                  <a:ext uri="{0D108BD9-81ED-4DB2-BD59-A6C34878D82A}">
                    <a16:rowId xmlns:a16="http://schemas.microsoft.com/office/drawing/2014/main" val="863875728"/>
                  </a:ext>
                </a:extLst>
              </a:tr>
              <a:tr h="1112546">
                <a:tc>
                  <a:txBody>
                    <a:bodyPr/>
                    <a:lstStyle/>
                    <a:p>
                      <a:r>
                        <a:rPr lang="en-US" dirty="0"/>
                        <a:t>Comments</a:t>
                      </a:r>
                    </a:p>
                  </a:txBody>
                  <a:tcPr/>
                </a:tc>
                <a:tc>
                  <a:txBody>
                    <a:bodyPr/>
                    <a:lstStyle/>
                    <a:p>
                      <a:r>
                        <a:rPr lang="en-US" dirty="0"/>
                        <a:t>Lizard A is very healthy, strong, and clever</a:t>
                      </a:r>
                    </a:p>
                  </a:txBody>
                  <a:tcPr/>
                </a:tc>
                <a:tc>
                  <a:txBody>
                    <a:bodyPr/>
                    <a:lstStyle/>
                    <a:p>
                      <a:r>
                        <a:rPr lang="en-US" dirty="0"/>
                        <a:t>Lizard B has mated with many lizards</a:t>
                      </a:r>
                    </a:p>
                  </a:txBody>
                  <a:tcPr/>
                </a:tc>
                <a:tc>
                  <a:txBody>
                    <a:bodyPr/>
                    <a:lstStyle/>
                    <a:p>
                      <a:r>
                        <a:rPr lang="en-US" dirty="0"/>
                        <a:t>Lizard C is dark colored and very quick</a:t>
                      </a:r>
                    </a:p>
                  </a:txBody>
                  <a:tcPr/>
                </a:tc>
                <a:tc>
                  <a:txBody>
                    <a:bodyPr/>
                    <a:lstStyle/>
                    <a:p>
                      <a:r>
                        <a:rPr lang="en-US" dirty="0"/>
                        <a:t>Lizard D has the largest territory of all the lizards</a:t>
                      </a:r>
                    </a:p>
                  </a:txBody>
                  <a:tcPr/>
                </a:tc>
                <a:extLst>
                  <a:ext uri="{0D108BD9-81ED-4DB2-BD59-A6C34878D82A}">
                    <a16:rowId xmlns:a16="http://schemas.microsoft.com/office/drawing/2014/main" val="3997712297"/>
                  </a:ext>
                </a:extLst>
              </a:tr>
            </a:tbl>
          </a:graphicData>
        </a:graphic>
      </p:graphicFrame>
      <p:sp>
        <p:nvSpPr>
          <p:cNvPr id="5" name="Rectangle 4">
            <a:extLst>
              <a:ext uri="{FF2B5EF4-FFF2-40B4-BE49-F238E27FC236}">
                <a16:creationId xmlns:a16="http://schemas.microsoft.com/office/drawing/2014/main" id="{7FD51E10-DE92-4543-9AC4-77A7271DBC4F}"/>
              </a:ext>
            </a:extLst>
          </p:cNvPr>
          <p:cNvSpPr/>
          <p:nvPr/>
        </p:nvSpPr>
        <p:spPr>
          <a:xfrm>
            <a:off x="628650" y="2521059"/>
            <a:ext cx="2091690" cy="1815882"/>
          </a:xfrm>
          <a:prstGeom prst="rect">
            <a:avLst/>
          </a:prstGeom>
        </p:spPr>
        <p:txBody>
          <a:bodyPr wrap="square">
            <a:spAutoFit/>
          </a:bodyPr>
          <a:lstStyle/>
          <a:p>
            <a:pPr marL="514350" indent="-514350">
              <a:buFont typeface="+mj-lt"/>
              <a:buAutoNum type="arabicPeriod"/>
            </a:pPr>
            <a:r>
              <a:rPr lang="en-US" sz="2800" dirty="0"/>
              <a:t>Lizard A</a:t>
            </a:r>
          </a:p>
          <a:p>
            <a:pPr marL="514350" indent="-514350">
              <a:buFont typeface="+mj-lt"/>
              <a:buAutoNum type="arabicPeriod"/>
            </a:pPr>
            <a:r>
              <a:rPr lang="en-US" sz="2800" dirty="0">
                <a:solidFill>
                  <a:srgbClr val="FF0000"/>
                </a:solidFill>
              </a:rPr>
              <a:t>Lizard B</a:t>
            </a:r>
          </a:p>
          <a:p>
            <a:pPr marL="514350" indent="-514350">
              <a:buFont typeface="+mj-lt"/>
              <a:buAutoNum type="arabicPeriod"/>
            </a:pPr>
            <a:r>
              <a:rPr lang="en-US" sz="2800" dirty="0"/>
              <a:t>Lizard C</a:t>
            </a:r>
          </a:p>
          <a:p>
            <a:pPr marL="514350" indent="-514350">
              <a:buFont typeface="+mj-lt"/>
              <a:buAutoNum type="arabicPeriod"/>
            </a:pPr>
            <a:r>
              <a:rPr lang="en-US" sz="2800" dirty="0"/>
              <a:t>Lizard D</a:t>
            </a:r>
            <a:endParaRPr lang="en-US" dirty="0"/>
          </a:p>
        </p:txBody>
      </p:sp>
      <p:sp>
        <p:nvSpPr>
          <p:cNvPr id="3" name="Oval 2">
            <a:extLst>
              <a:ext uri="{FF2B5EF4-FFF2-40B4-BE49-F238E27FC236}">
                <a16:creationId xmlns:a16="http://schemas.microsoft.com/office/drawing/2014/main" id="{64F8BB61-F0B7-4B62-9DAD-2B7B0AFCAF1E}"/>
              </a:ext>
            </a:extLst>
          </p:cNvPr>
          <p:cNvSpPr/>
          <p:nvPr/>
        </p:nvSpPr>
        <p:spPr>
          <a:xfrm>
            <a:off x="6698511" y="3471384"/>
            <a:ext cx="925033" cy="7537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eer antl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152" y="1962909"/>
            <a:ext cx="1840233" cy="14169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deer antlers, competi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698" y="1904622"/>
            <a:ext cx="2125470" cy="1416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figure&#10;                    ">
            <a:extLst>
              <a:ext uri="{FF2B5EF4-FFF2-40B4-BE49-F238E27FC236}">
                <a16:creationId xmlns:a16="http://schemas.microsoft.com/office/drawing/2014/main" id="{1F82CDFA-B5D0-49F0-9853-C1EA51EB1E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6333"/>
          <a:stretch/>
        </p:blipFill>
        <p:spPr bwMode="auto">
          <a:xfrm>
            <a:off x="7795603" y="3652110"/>
            <a:ext cx="3611195" cy="1416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74538" y="5030266"/>
            <a:ext cx="2653323" cy="369332"/>
          </a:xfrm>
          <a:prstGeom prst="rect">
            <a:avLst/>
          </a:prstGeom>
          <a:noFill/>
        </p:spPr>
        <p:txBody>
          <a:bodyPr wrap="square" rtlCol="0">
            <a:spAutoFit/>
          </a:bodyPr>
          <a:lstStyle/>
          <a:p>
            <a:r>
              <a:rPr lang="en-US" dirty="0" err="1"/>
              <a:t>Antleroma</a:t>
            </a:r>
            <a:r>
              <a:rPr lang="en-US" dirty="0"/>
              <a:t> – antler cancer</a:t>
            </a:r>
          </a:p>
        </p:txBody>
      </p:sp>
      <p:sp>
        <p:nvSpPr>
          <p:cNvPr id="15" name="Content Placeholder 2">
            <a:extLst>
              <a:ext uri="{FF2B5EF4-FFF2-40B4-BE49-F238E27FC236}">
                <a16:creationId xmlns:a16="http://schemas.microsoft.com/office/drawing/2014/main" id="{54883FEA-1279-49AA-9B4D-BCDCB6725ECB}"/>
              </a:ext>
            </a:extLst>
          </p:cNvPr>
          <p:cNvSpPr>
            <a:spLocks noGrp="1"/>
          </p:cNvSpPr>
          <p:nvPr>
            <p:ph idx="1"/>
          </p:nvPr>
        </p:nvSpPr>
        <p:spPr>
          <a:xfrm>
            <a:off x="425603" y="1981742"/>
            <a:ext cx="7080097" cy="4351338"/>
          </a:xfrm>
        </p:spPr>
        <p:txBody>
          <a:bodyPr>
            <a:normAutofit/>
          </a:bodyPr>
          <a:lstStyle/>
          <a:p>
            <a:r>
              <a:rPr lang="en-US" dirty="0"/>
              <a:t>Large antlers can help male deer compete for mates, leading to more mating opportunities</a:t>
            </a:r>
          </a:p>
          <a:p>
            <a:r>
              <a:rPr lang="en-US" dirty="0"/>
              <a:t>However, the ability to quickly grow large antlers increases the risk of cancerous growth (</a:t>
            </a:r>
            <a:r>
              <a:rPr lang="en-US" dirty="0" err="1"/>
              <a:t>antleroma</a:t>
            </a:r>
            <a:r>
              <a:rPr lang="en-US" dirty="0"/>
              <a:t>)</a:t>
            </a:r>
          </a:p>
          <a:p>
            <a:r>
              <a:rPr lang="en-US" dirty="0"/>
              <a:t>Natural selection will select for traits that increase disease risk so long as those traits result in an overall increase in reproductive fitness</a:t>
            </a:r>
          </a:p>
        </p:txBody>
      </p:sp>
      <p:sp>
        <p:nvSpPr>
          <p:cNvPr id="16" name="Title 1">
            <a:extLst>
              <a:ext uri="{FF2B5EF4-FFF2-40B4-BE49-F238E27FC236}">
                <a16:creationId xmlns:a16="http://schemas.microsoft.com/office/drawing/2014/main" id="{BD81F215-7BD1-4243-8A44-951A76A4294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Fitness can sometimes come at the cost of health</a:t>
            </a:r>
          </a:p>
        </p:txBody>
      </p:sp>
    </p:spTree>
    <p:extLst>
      <p:ext uri="{BB962C8B-B14F-4D97-AF65-F5344CB8AC3E}">
        <p14:creationId xmlns:p14="http://schemas.microsoft.com/office/powerpoint/2010/main" val="10846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8B3-DCF1-420A-94F1-E7AD519465B1}"/>
              </a:ext>
            </a:extLst>
          </p:cNvPr>
          <p:cNvSpPr>
            <a:spLocks noGrp="1"/>
          </p:cNvSpPr>
          <p:nvPr>
            <p:ph type="title"/>
          </p:nvPr>
        </p:nvSpPr>
        <p:spPr/>
        <p:txBody>
          <a:bodyPr/>
          <a:lstStyle/>
          <a:p>
            <a:r>
              <a:rPr lang="en-US" dirty="0"/>
              <a:t>Evolutionary explanations for why we are vulnerable to disease</a:t>
            </a:r>
          </a:p>
        </p:txBody>
      </p:sp>
      <p:sp>
        <p:nvSpPr>
          <p:cNvPr id="3" name="Text Placeholder 2">
            <a:extLst>
              <a:ext uri="{FF2B5EF4-FFF2-40B4-BE49-F238E27FC236}">
                <a16:creationId xmlns:a16="http://schemas.microsoft.com/office/drawing/2014/main" id="{655B7766-7207-4D8D-9C6B-26C0CCF2BEF2}"/>
              </a:ext>
            </a:extLst>
          </p:cNvPr>
          <p:cNvSpPr>
            <a:spLocks noGrp="1"/>
          </p:cNvSpPr>
          <p:nvPr>
            <p:ph type="body" idx="1"/>
          </p:nvPr>
        </p:nvSpPr>
        <p:spPr>
          <a:xfrm>
            <a:off x="838200" y="1825624"/>
            <a:ext cx="10515600" cy="4754079"/>
          </a:xfrm>
        </p:spPr>
        <p:txBody>
          <a:bodyPr>
            <a:normAutofit fontScale="85000" lnSpcReduction="20000"/>
          </a:bodyPr>
          <a:lstStyle/>
          <a:p>
            <a:pPr marL="514350" indent="-514350">
              <a:buFont typeface="+mj-lt"/>
              <a:buAutoNum type="arabicPeriod"/>
            </a:pPr>
            <a:r>
              <a:rPr lang="en-US" dirty="0"/>
              <a:t>Mismatch: </a:t>
            </a:r>
          </a:p>
          <a:p>
            <a:pPr lvl="1"/>
            <a:r>
              <a:rPr lang="en-US" dirty="0"/>
              <a:t>Traits that evolved in a previous environment may lead to dysfunction after rapid environmental changes</a:t>
            </a:r>
          </a:p>
          <a:p>
            <a:pPr marL="514350" indent="-514350">
              <a:buFont typeface="+mj-lt"/>
              <a:buAutoNum type="arabicPeriod"/>
            </a:pPr>
            <a:r>
              <a:rPr lang="en-US" dirty="0"/>
              <a:t>Coevolution:</a:t>
            </a:r>
          </a:p>
          <a:p>
            <a:pPr lvl="1"/>
            <a:r>
              <a:rPr lang="en-US" dirty="0"/>
              <a:t>Pathogens will continually evolve and adapt to evolved defenses in host species</a:t>
            </a:r>
          </a:p>
          <a:p>
            <a:pPr marL="514350" indent="-514350">
              <a:buFont typeface="+mj-lt"/>
              <a:buAutoNum type="arabicPeriod"/>
            </a:pPr>
            <a:r>
              <a:rPr lang="en-US" dirty="0"/>
              <a:t>Evolved defenses:</a:t>
            </a:r>
          </a:p>
          <a:p>
            <a:pPr lvl="1"/>
            <a:r>
              <a:rPr lang="en-US" dirty="0"/>
              <a:t>Sometimes, what we think of as being sick is actually our bodies own defense system fighting off a dangerous infectious agent</a:t>
            </a:r>
          </a:p>
          <a:p>
            <a:pPr marL="514350" indent="-514350">
              <a:buFont typeface="+mj-lt"/>
              <a:buAutoNum type="arabicPeriod"/>
            </a:pPr>
            <a:r>
              <a:rPr lang="en-US" dirty="0"/>
              <a:t>Constraints on what natural selection can do</a:t>
            </a:r>
          </a:p>
          <a:p>
            <a:pPr lvl="1"/>
            <a:r>
              <a:rPr lang="en-US" dirty="0"/>
              <a:t>Natural selection is unable to just make any trait appear because it seems good</a:t>
            </a:r>
          </a:p>
          <a:p>
            <a:pPr marL="514350" indent="-514350">
              <a:buFont typeface="+mj-lt"/>
              <a:buAutoNum type="arabicPeriod"/>
            </a:pPr>
            <a:r>
              <a:rPr lang="en-US" dirty="0"/>
              <a:t>Trade-offs</a:t>
            </a:r>
          </a:p>
          <a:p>
            <a:pPr lvl="1"/>
            <a:r>
              <a:rPr lang="en-US" dirty="0"/>
              <a:t>Traits are interrelated, so sometimes improving one trait requires harming another trait</a:t>
            </a:r>
          </a:p>
          <a:p>
            <a:pPr marL="514350" indent="-514350">
              <a:buFont typeface="+mj-lt"/>
              <a:buAutoNum type="arabicPeriod"/>
            </a:pPr>
            <a:r>
              <a:rPr lang="en-US" dirty="0"/>
              <a:t>Reproduction at the cost of health</a:t>
            </a:r>
          </a:p>
          <a:p>
            <a:pPr lvl="1"/>
            <a:r>
              <a:rPr lang="en-US" dirty="0"/>
              <a:t>Natural selection may result in traits that increase the likelihood of disease – if they result in improved reproductive fitness!</a:t>
            </a:r>
          </a:p>
          <a:p>
            <a:pPr lvl="1"/>
            <a:endParaRPr lang="en-US" dirty="0"/>
          </a:p>
          <a:p>
            <a:endParaRPr lang="en-US" dirty="0"/>
          </a:p>
        </p:txBody>
      </p:sp>
    </p:spTree>
    <p:extLst>
      <p:ext uri="{BB962C8B-B14F-4D97-AF65-F5344CB8AC3E}">
        <p14:creationId xmlns:p14="http://schemas.microsoft.com/office/powerpoint/2010/main" val="2660372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8D02-B49F-41BB-B342-ECD69CE6E61B}"/>
              </a:ext>
            </a:extLst>
          </p:cNvPr>
          <p:cNvSpPr>
            <a:spLocks noGrp="1"/>
          </p:cNvSpPr>
          <p:nvPr>
            <p:ph type="title"/>
          </p:nvPr>
        </p:nvSpPr>
        <p:spPr/>
        <p:txBody>
          <a:bodyPr/>
          <a:lstStyle/>
          <a:p>
            <a:r>
              <a:rPr lang="en-US" dirty="0"/>
              <a:t>Six evolutionary explanations for vulnerability</a:t>
            </a:r>
          </a:p>
        </p:txBody>
      </p:sp>
      <p:sp>
        <p:nvSpPr>
          <p:cNvPr id="4" name="TextBox 3">
            <a:extLst>
              <a:ext uri="{FF2B5EF4-FFF2-40B4-BE49-F238E27FC236}">
                <a16:creationId xmlns:a16="http://schemas.microsoft.com/office/drawing/2014/main" id="{7AEB7771-16CE-4097-B53E-3DFB161BDD4E}"/>
              </a:ext>
            </a:extLst>
          </p:cNvPr>
          <p:cNvSpPr txBox="1"/>
          <p:nvPr/>
        </p:nvSpPr>
        <p:spPr>
          <a:xfrm>
            <a:off x="6684458" y="3316784"/>
            <a:ext cx="4629929" cy="461665"/>
          </a:xfrm>
          <a:prstGeom prst="rect">
            <a:avLst/>
          </a:prstGeom>
          <a:noFill/>
        </p:spPr>
        <p:txBody>
          <a:bodyPr wrap="square" rtlCol="0">
            <a:spAutoFit/>
          </a:bodyPr>
          <a:lstStyle/>
          <a:p>
            <a:pPr algn="ctr"/>
            <a:r>
              <a:rPr lang="en-US" sz="2400" dirty="0"/>
              <a:t>Not mutually exclusive</a:t>
            </a:r>
          </a:p>
        </p:txBody>
      </p:sp>
      <p:sp>
        <p:nvSpPr>
          <p:cNvPr id="5" name="Right Brace 4">
            <a:extLst>
              <a:ext uri="{FF2B5EF4-FFF2-40B4-BE49-F238E27FC236}">
                <a16:creationId xmlns:a16="http://schemas.microsoft.com/office/drawing/2014/main" id="{5DE14DF5-819A-4190-A96A-ABC9BA3F34DE}"/>
              </a:ext>
            </a:extLst>
          </p:cNvPr>
          <p:cNvSpPr/>
          <p:nvPr/>
        </p:nvSpPr>
        <p:spPr>
          <a:xfrm>
            <a:off x="6039221" y="1837351"/>
            <a:ext cx="1399823" cy="3420533"/>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18481" y="2280660"/>
            <a:ext cx="2328330" cy="523220"/>
          </a:xfrm>
          <a:prstGeom prst="rect">
            <a:avLst/>
          </a:prstGeom>
          <a:solidFill>
            <a:schemeClr val="accent1"/>
          </a:solidFill>
          <a:ln>
            <a:solidFill>
              <a:schemeClr val="tx1"/>
            </a:solidFill>
          </a:ln>
        </p:spPr>
        <p:txBody>
          <a:bodyPr wrap="none" rtlCol="0">
            <a:spAutoFit/>
          </a:bodyPr>
          <a:lstStyle/>
          <a:p>
            <a:r>
              <a:rPr lang="en-US" sz="2800" cap="all" dirty="0"/>
              <a:t>Coevolution</a:t>
            </a:r>
          </a:p>
        </p:txBody>
      </p:sp>
      <p:sp>
        <p:nvSpPr>
          <p:cNvPr id="13" name="TextBox 12"/>
          <p:cNvSpPr txBox="1"/>
          <p:nvPr/>
        </p:nvSpPr>
        <p:spPr>
          <a:xfrm>
            <a:off x="419779" y="2793564"/>
            <a:ext cx="3183916" cy="523220"/>
          </a:xfrm>
          <a:prstGeom prst="rect">
            <a:avLst/>
          </a:prstGeom>
          <a:solidFill>
            <a:schemeClr val="accent6">
              <a:lumMod val="75000"/>
            </a:schemeClr>
          </a:solidFill>
          <a:ln>
            <a:solidFill>
              <a:schemeClr val="tx1"/>
            </a:solidFill>
          </a:ln>
        </p:spPr>
        <p:txBody>
          <a:bodyPr wrap="square" rtlCol="0">
            <a:spAutoFit/>
          </a:bodyPr>
          <a:lstStyle/>
          <a:p>
            <a:r>
              <a:rPr lang="en-US" sz="2800" cap="all" dirty="0"/>
              <a:t>Mismatch</a:t>
            </a:r>
          </a:p>
        </p:txBody>
      </p:sp>
      <p:sp>
        <p:nvSpPr>
          <p:cNvPr id="14" name="TextBox 13"/>
          <p:cNvSpPr txBox="1"/>
          <p:nvPr/>
        </p:nvSpPr>
        <p:spPr>
          <a:xfrm>
            <a:off x="421076" y="3323323"/>
            <a:ext cx="4057766" cy="954107"/>
          </a:xfrm>
          <a:prstGeom prst="rect">
            <a:avLst/>
          </a:prstGeom>
          <a:solidFill>
            <a:schemeClr val="tx2">
              <a:lumMod val="40000"/>
              <a:lumOff val="60000"/>
            </a:schemeClr>
          </a:solidFill>
          <a:ln>
            <a:solidFill>
              <a:schemeClr val="tx1"/>
            </a:solidFill>
          </a:ln>
        </p:spPr>
        <p:txBody>
          <a:bodyPr wrap="square" rtlCol="0">
            <a:spAutoFit/>
          </a:bodyPr>
          <a:lstStyle/>
          <a:p>
            <a:r>
              <a:rPr lang="en-US" sz="2800" cap="all" dirty="0"/>
              <a:t>Reproduction at the </a:t>
            </a:r>
            <a:br>
              <a:rPr lang="en-US" sz="2800" cap="all" dirty="0"/>
            </a:br>
            <a:r>
              <a:rPr lang="en-US" sz="2800" cap="all" dirty="0"/>
              <a:t>cost of health</a:t>
            </a:r>
          </a:p>
        </p:txBody>
      </p:sp>
      <p:sp>
        <p:nvSpPr>
          <p:cNvPr id="15" name="TextBox 14"/>
          <p:cNvSpPr txBox="1"/>
          <p:nvPr/>
        </p:nvSpPr>
        <p:spPr>
          <a:xfrm>
            <a:off x="418482" y="4277430"/>
            <a:ext cx="4949360" cy="523220"/>
          </a:xfrm>
          <a:prstGeom prst="rect">
            <a:avLst/>
          </a:prstGeom>
          <a:solidFill>
            <a:srgbClr val="FF6FCF"/>
          </a:solidFill>
          <a:ln>
            <a:solidFill>
              <a:srgbClr val="000000"/>
            </a:solidFill>
          </a:ln>
        </p:spPr>
        <p:txBody>
          <a:bodyPr wrap="square" rtlCol="0">
            <a:spAutoFit/>
          </a:bodyPr>
          <a:lstStyle/>
          <a:p>
            <a:r>
              <a:rPr lang="en-US" sz="2800" cap="all" dirty="0"/>
              <a:t>Trade-offs</a:t>
            </a:r>
          </a:p>
        </p:txBody>
      </p:sp>
      <p:sp>
        <p:nvSpPr>
          <p:cNvPr id="16" name="TextBox 15"/>
          <p:cNvSpPr txBox="1"/>
          <p:nvPr/>
        </p:nvSpPr>
        <p:spPr>
          <a:xfrm>
            <a:off x="418481" y="4807189"/>
            <a:ext cx="5054195" cy="523220"/>
          </a:xfrm>
          <a:prstGeom prst="rect">
            <a:avLst/>
          </a:prstGeom>
          <a:solidFill>
            <a:schemeClr val="accent4">
              <a:lumMod val="60000"/>
              <a:lumOff val="40000"/>
            </a:schemeClr>
          </a:solidFill>
          <a:ln>
            <a:solidFill>
              <a:schemeClr val="tx1"/>
            </a:solidFill>
          </a:ln>
        </p:spPr>
        <p:txBody>
          <a:bodyPr wrap="square" rtlCol="0">
            <a:spAutoFit/>
          </a:bodyPr>
          <a:lstStyle/>
          <a:p>
            <a:r>
              <a:rPr lang="en-US" sz="2800" cap="all" dirty="0"/>
              <a:t>Constraints</a:t>
            </a:r>
          </a:p>
        </p:txBody>
      </p:sp>
      <p:sp>
        <p:nvSpPr>
          <p:cNvPr id="17" name="TextBox 16"/>
          <p:cNvSpPr txBox="1"/>
          <p:nvPr/>
        </p:nvSpPr>
        <p:spPr>
          <a:xfrm>
            <a:off x="418481" y="1757440"/>
            <a:ext cx="1654299" cy="523220"/>
          </a:xfrm>
          <a:prstGeom prst="rect">
            <a:avLst/>
          </a:prstGeom>
          <a:solidFill>
            <a:srgbClr val="C00000"/>
          </a:solidFill>
          <a:ln>
            <a:solidFill>
              <a:schemeClr val="tx1"/>
            </a:solidFill>
          </a:ln>
        </p:spPr>
        <p:txBody>
          <a:bodyPr wrap="none" rtlCol="0">
            <a:spAutoFit/>
          </a:bodyPr>
          <a:lstStyle/>
          <a:p>
            <a:r>
              <a:rPr lang="en-US" sz="2800" cap="all" dirty="0"/>
              <a:t>Defenses</a:t>
            </a:r>
          </a:p>
        </p:txBody>
      </p:sp>
    </p:spTree>
    <p:extLst>
      <p:ext uri="{BB962C8B-B14F-4D97-AF65-F5344CB8AC3E}">
        <p14:creationId xmlns:p14="http://schemas.microsoft.com/office/powerpoint/2010/main" val="956046012"/>
      </p:ext>
    </p:extLst>
  </p:cSld>
  <p:clrMapOvr>
    <a:masterClrMapping/>
  </p:clrMapOvr>
  <mc:AlternateContent xmlns:mc="http://schemas.openxmlformats.org/markup-compatibility/2006" xmlns:p14="http://schemas.microsoft.com/office/powerpoint/2010/main">
    <mc:Choice Requires="p14">
      <p:transition spd="slow" p14:dur="2000" advTm="55115"/>
    </mc:Choice>
    <mc:Fallback xmlns="">
      <p:transition spd="slow" advTm="551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265" y="3659775"/>
            <a:ext cx="11762862" cy="15583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3265" y="3816625"/>
            <a:ext cx="9019761" cy="3041375"/>
          </a:xfrm>
        </p:spPr>
        <p:txBody>
          <a:bodyPr>
            <a:normAutofit fontScale="77500" lnSpcReduction="20000"/>
          </a:bodyPr>
          <a:lstStyle/>
          <a:p>
            <a:pPr marL="514350" indent="-514350">
              <a:buFont typeface="+mj-lt"/>
              <a:buAutoNum type="arabicPeriod"/>
            </a:pPr>
            <a:r>
              <a:rPr lang="en-US" dirty="0"/>
              <a:t>…because seeing their mother makes their neurons fire in a way that causes them to follow her.</a:t>
            </a:r>
          </a:p>
          <a:p>
            <a:pPr marL="514350" indent="-514350">
              <a:buFont typeface="+mj-lt"/>
              <a:buAutoNum type="arabicPeriod"/>
            </a:pPr>
            <a:r>
              <a:rPr lang="en-US" dirty="0"/>
              <a:t>…because they undergo imprinting upon being born, which is a process that establishes a biological bond to the first object they see.</a:t>
            </a:r>
          </a:p>
          <a:p>
            <a:pPr marL="514350" indent="-514350">
              <a:buFont typeface="+mj-lt"/>
              <a:buAutoNum type="arabicPeriod"/>
            </a:pPr>
            <a:endParaRPr lang="en-US" dirty="0"/>
          </a:p>
          <a:p>
            <a:pPr marL="514350" indent="-514350">
              <a:buFont typeface="+mj-lt"/>
              <a:buAutoNum type="arabicPeriod"/>
            </a:pPr>
            <a:r>
              <a:rPr lang="en-US" dirty="0"/>
              <a:t>…because their ancestors underwent imprinting, and they inherited this trait.</a:t>
            </a:r>
          </a:p>
          <a:p>
            <a:pPr marL="514350" indent="-514350">
              <a:buFont typeface="+mj-lt"/>
              <a:buAutoNum type="arabicPeriod"/>
            </a:pPr>
            <a:r>
              <a:rPr lang="en-US" dirty="0"/>
              <a:t>…because baby ducks that were able to imprint on their mother were more likely to survive to adulthood than baby ducks who were unable to undergo imprinting.</a:t>
            </a:r>
          </a:p>
        </p:txBody>
      </p:sp>
      <p:sp>
        <p:nvSpPr>
          <p:cNvPr id="5" name="TextBox 4"/>
          <p:cNvSpPr txBox="1"/>
          <p:nvPr/>
        </p:nvSpPr>
        <p:spPr>
          <a:xfrm>
            <a:off x="9524901" y="3950293"/>
            <a:ext cx="2521226" cy="954107"/>
          </a:xfrm>
          <a:prstGeom prst="rect">
            <a:avLst/>
          </a:prstGeom>
          <a:noFill/>
        </p:spPr>
        <p:txBody>
          <a:bodyPr wrap="square" rtlCol="0">
            <a:spAutoFit/>
          </a:bodyPr>
          <a:lstStyle/>
          <a:p>
            <a:r>
              <a:rPr lang="en-US" sz="2800" dirty="0">
                <a:solidFill>
                  <a:srgbClr val="FF0000"/>
                </a:solidFill>
              </a:rPr>
              <a:t>Proximate explanations</a:t>
            </a:r>
          </a:p>
        </p:txBody>
      </p:sp>
      <p:sp>
        <p:nvSpPr>
          <p:cNvPr id="8" name="TextBox 7"/>
          <p:cNvSpPr txBox="1"/>
          <p:nvPr/>
        </p:nvSpPr>
        <p:spPr>
          <a:xfrm>
            <a:off x="9524901" y="5453189"/>
            <a:ext cx="2521226" cy="954107"/>
          </a:xfrm>
          <a:prstGeom prst="rect">
            <a:avLst/>
          </a:prstGeom>
          <a:noFill/>
        </p:spPr>
        <p:txBody>
          <a:bodyPr wrap="square" rtlCol="0">
            <a:spAutoFit/>
          </a:bodyPr>
          <a:lstStyle/>
          <a:p>
            <a:r>
              <a:rPr lang="en-US" sz="2800" dirty="0">
                <a:solidFill>
                  <a:srgbClr val="2626F8"/>
                </a:solidFill>
              </a:rPr>
              <a:t>Ultimate explanations</a:t>
            </a:r>
          </a:p>
        </p:txBody>
      </p:sp>
      <p:sp>
        <p:nvSpPr>
          <p:cNvPr id="9" name="Rectangle 8"/>
          <p:cNvSpPr/>
          <p:nvPr/>
        </p:nvSpPr>
        <p:spPr>
          <a:xfrm>
            <a:off x="283265" y="5264886"/>
            <a:ext cx="11762862" cy="1482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mage result for ducks, ducklings">
            <a:extLst>
              <a:ext uri="{FF2B5EF4-FFF2-40B4-BE49-F238E27FC236}">
                <a16:creationId xmlns:a16="http://schemas.microsoft.com/office/drawing/2014/main" id="{29AA0CE2-505B-4389-853A-0B1DA7C354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864" y="29817"/>
            <a:ext cx="5638272" cy="35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1F1F"/>
                                      </p:to>
                                    </p:animClr>
                                  </p:childTnLst>
                                </p:cTn>
                              </p:par>
                              <p:par>
                                <p:cTn id="7" presetID="3" presetClass="emph" presetSubtype="2" fill="hold" nodeType="withEffect">
                                  <p:stCondLst>
                                    <p:cond delay="0"/>
                                  </p:stCondLst>
                                  <p:childTnLst>
                                    <p:animClr clrSpc="rgb" dir="cw">
                                      <p:cBhvr override="childStyle">
                                        <p:cTn id="8" dur="1000" fill="hold"/>
                                        <p:tgtEl>
                                          <p:spTgt spid="3">
                                            <p:txEl>
                                              <p:pRg st="1" end="1"/>
                                            </p:txEl>
                                          </p:spTgt>
                                        </p:tgtEl>
                                        <p:attrNameLst>
                                          <p:attrName>style.color</p:attrName>
                                        </p:attrNameLst>
                                      </p:cBhvr>
                                      <p:to>
                                        <a:srgbClr val="FF1F1F"/>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00" fill="hold"/>
                                        <p:tgtEl>
                                          <p:spTgt spid="3">
                                            <p:txEl>
                                              <p:pRg st="3" end="3"/>
                                            </p:txEl>
                                          </p:spTgt>
                                        </p:tgtEl>
                                        <p:attrNameLst>
                                          <p:attrName>style.color</p:attrName>
                                        </p:attrNameLst>
                                      </p:cBhvr>
                                      <p:to>
                                        <a:srgbClr val="2626F8"/>
                                      </p:to>
                                    </p:animClr>
                                  </p:childTnLst>
                                </p:cTn>
                              </p:par>
                              <p:par>
                                <p:cTn id="13" presetID="3" presetClass="emph" presetSubtype="2" fill="hold" nodeType="withEffect">
                                  <p:stCondLst>
                                    <p:cond delay="0"/>
                                  </p:stCondLst>
                                  <p:childTnLst>
                                    <p:animClr clrSpc="rgb" dir="cw">
                                      <p:cBhvr override="childStyle">
                                        <p:cTn id="14" dur="1000" fill="hold"/>
                                        <p:tgtEl>
                                          <p:spTgt spid="3">
                                            <p:txEl>
                                              <p:pRg st="4" end="4"/>
                                            </p:txEl>
                                          </p:spTgt>
                                        </p:tgtEl>
                                        <p:attrNameLst>
                                          <p:attrName>style.color</p:attrName>
                                        </p:attrNameLst>
                                      </p:cBhvr>
                                      <p:to>
                                        <a:srgbClr val="2626F8"/>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894" y="659928"/>
            <a:ext cx="9058431" cy="5262979"/>
          </a:xfrm>
          <a:prstGeom prst="rect">
            <a:avLst/>
          </a:prstGeom>
          <a:noFill/>
        </p:spPr>
        <p:txBody>
          <a:bodyPr wrap="square" rtlCol="0">
            <a:spAutoFit/>
          </a:bodyPr>
          <a:lstStyle/>
          <a:p>
            <a:r>
              <a:rPr lang="en-US" sz="2400" b="1"/>
              <a:t>Goal: </a:t>
            </a:r>
            <a:r>
              <a:rPr lang="en-US" sz="2400"/>
              <a:t>Organize the explanations/statements in front of you</a:t>
            </a:r>
          </a:p>
          <a:p>
            <a:endParaRPr lang="en-US" sz="2400"/>
          </a:p>
          <a:p>
            <a:r>
              <a:rPr lang="en-US" sz="2400" b="1"/>
              <a:t>Note</a:t>
            </a:r>
            <a:r>
              <a:rPr lang="en-US" sz="2400"/>
              <a:t>: Not all of these statements are true or agreed upon by all scientists. Nonetheless - try to categorize them in a way that they are similar</a:t>
            </a:r>
          </a:p>
          <a:p>
            <a:endParaRPr lang="en-US" sz="2400"/>
          </a:p>
          <a:p>
            <a:r>
              <a:rPr lang="en-US" sz="2400" b="1"/>
              <a:t>Rules</a:t>
            </a:r>
            <a:r>
              <a:rPr lang="en-US" sz="2400"/>
              <a:t>: </a:t>
            </a:r>
          </a:p>
          <a:p>
            <a:r>
              <a:rPr lang="en-US" sz="2400"/>
              <a:t>You must make at least 2 categories.</a:t>
            </a:r>
          </a:p>
          <a:p>
            <a:r>
              <a:rPr lang="en-US" sz="2400"/>
              <a:t>Each category must have at least 2 cards.</a:t>
            </a:r>
          </a:p>
          <a:p>
            <a:r>
              <a:rPr lang="en-US" sz="2400"/>
              <a:t>Each card should be placed in just one category.</a:t>
            </a:r>
          </a:p>
          <a:p>
            <a:endParaRPr lang="en-US" sz="2400"/>
          </a:p>
          <a:p>
            <a:r>
              <a:rPr lang="en-US" sz="2400"/>
              <a:t>Try to come up with multiple ways to organize the cards and write names for </a:t>
            </a:r>
            <a:r>
              <a:rPr lang="en-US" sz="2400" b="1"/>
              <a:t>your categories </a:t>
            </a:r>
            <a:r>
              <a:rPr lang="en-US" sz="2400"/>
              <a:t>on your worksheet and </a:t>
            </a:r>
            <a:r>
              <a:rPr lang="en-US" sz="2400" b="1"/>
              <a:t>what letters </a:t>
            </a:r>
            <a:r>
              <a:rPr lang="en-US" sz="2400"/>
              <a:t>fall under each category</a:t>
            </a:r>
            <a:endParaRPr lang="en-US" sz="2400" dirty="0"/>
          </a:p>
        </p:txBody>
      </p:sp>
      <p:pic>
        <p:nvPicPr>
          <p:cNvPr id="13314" name="Picture 2" descr="Image result for open envelop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56985">
            <a:off x="9378337" y="4331675"/>
            <a:ext cx="1705137" cy="17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41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175" y="1690688"/>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Constraints</a:t>
            </a:r>
          </a:p>
          <a:p>
            <a:pPr algn="ctr"/>
            <a:endParaRPr lang="en-US" dirty="0">
              <a:solidFill>
                <a:schemeClr val="tx1"/>
              </a:solidFill>
            </a:endParaRPr>
          </a:p>
          <a:p>
            <a:pPr algn="ctr"/>
            <a:r>
              <a:rPr lang="en-US" dirty="0">
                <a:solidFill>
                  <a:schemeClr val="tx1"/>
                </a:solidFill>
              </a:rPr>
              <a:t>B, N</a:t>
            </a:r>
          </a:p>
        </p:txBody>
      </p:sp>
      <p:sp>
        <p:nvSpPr>
          <p:cNvPr id="5" name="Rectangle 4"/>
          <p:cNvSpPr/>
          <p:nvPr/>
        </p:nvSpPr>
        <p:spPr>
          <a:xfrm>
            <a:off x="2943225" y="1690688"/>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Trade-offs</a:t>
            </a:r>
          </a:p>
          <a:p>
            <a:pPr algn="ctr"/>
            <a:endParaRPr lang="en-US" dirty="0">
              <a:solidFill>
                <a:schemeClr val="tx1"/>
              </a:solidFill>
            </a:endParaRPr>
          </a:p>
          <a:p>
            <a:pPr algn="ctr"/>
            <a:r>
              <a:rPr lang="en-US" dirty="0">
                <a:solidFill>
                  <a:schemeClr val="tx1"/>
                </a:solidFill>
              </a:rPr>
              <a:t>H, L, M</a:t>
            </a:r>
          </a:p>
        </p:txBody>
      </p:sp>
      <p:sp>
        <p:nvSpPr>
          <p:cNvPr id="6" name="Rectangle 5"/>
          <p:cNvSpPr/>
          <p:nvPr/>
        </p:nvSpPr>
        <p:spPr>
          <a:xfrm>
            <a:off x="5538787" y="3214688"/>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Mismatch</a:t>
            </a:r>
          </a:p>
          <a:p>
            <a:pPr algn="ctr"/>
            <a:endParaRPr lang="en-US" dirty="0">
              <a:solidFill>
                <a:schemeClr val="tx1"/>
              </a:solidFill>
            </a:endParaRPr>
          </a:p>
          <a:p>
            <a:pPr algn="ctr"/>
            <a:r>
              <a:rPr lang="en-US" dirty="0">
                <a:solidFill>
                  <a:schemeClr val="tx1"/>
                </a:solidFill>
              </a:rPr>
              <a:t>A, E, I</a:t>
            </a:r>
          </a:p>
        </p:txBody>
      </p:sp>
      <p:sp>
        <p:nvSpPr>
          <p:cNvPr id="7" name="Rectangle 6"/>
          <p:cNvSpPr/>
          <p:nvPr/>
        </p:nvSpPr>
        <p:spPr>
          <a:xfrm>
            <a:off x="7615237" y="876301"/>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Evolved Defenses</a:t>
            </a:r>
          </a:p>
          <a:p>
            <a:pPr algn="ctr"/>
            <a:endParaRPr lang="en-US" dirty="0">
              <a:solidFill>
                <a:schemeClr val="tx1"/>
              </a:solidFill>
            </a:endParaRPr>
          </a:p>
          <a:p>
            <a:pPr algn="ctr"/>
            <a:r>
              <a:rPr lang="en-US" dirty="0">
                <a:solidFill>
                  <a:schemeClr val="tx1"/>
                </a:solidFill>
              </a:rPr>
              <a:t>C, K, J</a:t>
            </a:r>
          </a:p>
        </p:txBody>
      </p:sp>
      <p:sp>
        <p:nvSpPr>
          <p:cNvPr id="8" name="Rectangle 7"/>
          <p:cNvSpPr/>
          <p:nvPr/>
        </p:nvSpPr>
        <p:spPr>
          <a:xfrm>
            <a:off x="9891712" y="3214688"/>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Coevolution</a:t>
            </a:r>
          </a:p>
          <a:p>
            <a:pPr algn="ctr"/>
            <a:endParaRPr lang="en-US" dirty="0">
              <a:solidFill>
                <a:schemeClr val="tx1"/>
              </a:solidFill>
            </a:endParaRPr>
          </a:p>
          <a:p>
            <a:pPr algn="ctr"/>
            <a:r>
              <a:rPr lang="en-US" dirty="0">
                <a:solidFill>
                  <a:schemeClr val="tx1"/>
                </a:solidFill>
              </a:rPr>
              <a:t>D, G, O</a:t>
            </a:r>
          </a:p>
        </p:txBody>
      </p:sp>
      <p:sp>
        <p:nvSpPr>
          <p:cNvPr id="9" name="Rectangle 8"/>
          <p:cNvSpPr/>
          <p:nvPr/>
        </p:nvSpPr>
        <p:spPr>
          <a:xfrm>
            <a:off x="1943098" y="3195638"/>
            <a:ext cx="1781175" cy="1395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Reproduction more important than health</a:t>
            </a:r>
          </a:p>
          <a:p>
            <a:pPr algn="ctr"/>
            <a:endParaRPr lang="en-US" dirty="0">
              <a:solidFill>
                <a:schemeClr val="tx1"/>
              </a:solidFill>
            </a:endParaRPr>
          </a:p>
          <a:p>
            <a:pPr algn="ctr"/>
            <a:r>
              <a:rPr lang="en-US" dirty="0">
                <a:solidFill>
                  <a:schemeClr val="tx1"/>
                </a:solidFill>
              </a:rPr>
              <a:t>F, M</a:t>
            </a:r>
          </a:p>
        </p:txBody>
      </p:sp>
      <p:cxnSp>
        <p:nvCxnSpPr>
          <p:cNvPr id="11" name="Straight Arrow Connector 10"/>
          <p:cNvCxnSpPr/>
          <p:nvPr/>
        </p:nvCxnSpPr>
        <p:spPr>
          <a:xfrm flipH="1">
            <a:off x="2619375" y="2600325"/>
            <a:ext cx="428625"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78928" y="2795587"/>
            <a:ext cx="400051" cy="581025"/>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33634" y="2709864"/>
            <a:ext cx="266701" cy="666748"/>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65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8C7FD4-177C-42FC-AFDB-C49C439D457F}"/>
              </a:ext>
            </a:extLst>
          </p:cNvPr>
          <p:cNvSpPr txBox="1">
            <a:spLocks/>
          </p:cNvSpPr>
          <p:nvPr/>
        </p:nvSpPr>
        <p:spPr>
          <a:xfrm>
            <a:off x="838200" y="1996881"/>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Please place the cards neatly back into the envelope – make sure A-O are all in that envelope</a:t>
            </a:r>
          </a:p>
        </p:txBody>
      </p:sp>
      <p:pic>
        <p:nvPicPr>
          <p:cNvPr id="5" name="Picture 4" descr="Image result for envelope, icon">
            <a:extLst>
              <a:ext uri="{FF2B5EF4-FFF2-40B4-BE49-F238E27FC236}">
                <a16:creationId xmlns:a16="http://schemas.microsoft.com/office/drawing/2014/main" id="{1DF596D7-0204-4E6A-B6BF-659F64587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2817">
            <a:off x="9206972" y="288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9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8"/>
            <a:ext cx="10515600" cy="1325563"/>
          </a:xfrm>
        </p:spPr>
        <p:txBody>
          <a:bodyPr/>
          <a:lstStyle/>
          <a:p>
            <a:r>
              <a:rPr lang="en-US" dirty="0"/>
              <a:t>Proximate vs. Ultimate explanations in biology</a:t>
            </a:r>
          </a:p>
        </p:txBody>
      </p:sp>
      <p:sp>
        <p:nvSpPr>
          <p:cNvPr id="3" name="Content Placeholder 2"/>
          <p:cNvSpPr>
            <a:spLocks noGrp="1"/>
          </p:cNvSpPr>
          <p:nvPr>
            <p:ph idx="1"/>
          </p:nvPr>
        </p:nvSpPr>
        <p:spPr>
          <a:xfrm>
            <a:off x="2961463" y="1152656"/>
            <a:ext cx="6957790" cy="1042033"/>
          </a:xfrm>
        </p:spPr>
        <p:txBody>
          <a:bodyPr>
            <a:normAutofit/>
          </a:bodyPr>
          <a:lstStyle/>
          <a:p>
            <a:r>
              <a:rPr lang="en-US" b="1" dirty="0"/>
              <a:t>Proximate</a:t>
            </a:r>
            <a:r>
              <a:rPr lang="en-US" dirty="0"/>
              <a:t>: what is the mechanism?</a:t>
            </a:r>
          </a:p>
          <a:p>
            <a:r>
              <a:rPr lang="en-US" b="1" dirty="0"/>
              <a:t>Ultimate</a:t>
            </a:r>
            <a:r>
              <a:rPr lang="en-US" dirty="0"/>
              <a:t>: what is the evolutionary reason?</a:t>
            </a:r>
          </a:p>
        </p:txBody>
      </p:sp>
      <p:pic>
        <p:nvPicPr>
          <p:cNvPr id="3074" name="Picture 2" descr="Image result for adapt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464" y="3404392"/>
            <a:ext cx="2375453" cy="15836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kunk, sp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541" y="5052576"/>
            <a:ext cx="2554754" cy="169749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855541" y="2433792"/>
            <a:ext cx="4480917" cy="1042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Adaptive traits are somewhat straight forward</a:t>
            </a:r>
          </a:p>
        </p:txBody>
      </p:sp>
      <p:pic>
        <p:nvPicPr>
          <p:cNvPr id="2050" name="Picture 2" descr="Image result for giraffe">
            <a:extLst>
              <a:ext uri="{FF2B5EF4-FFF2-40B4-BE49-F238E27FC236}">
                <a16:creationId xmlns:a16="http://schemas.microsoft.com/office/drawing/2014/main" id="{048789C5-ED5B-4343-BDA4-B9CE603FA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317" y="50525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attlesnake">
            <a:extLst>
              <a:ext uri="{FF2B5EF4-FFF2-40B4-BE49-F238E27FC236}">
                <a16:creationId xmlns:a16="http://schemas.microsoft.com/office/drawing/2014/main" id="{BD72C377-038D-4CA4-B672-C75AFE7101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3358" y="3482678"/>
            <a:ext cx="2049993" cy="150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 result for dise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497" y="2469139"/>
            <a:ext cx="2175603" cy="1506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s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075" y="2374211"/>
            <a:ext cx="2544693" cy="169646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394707" y="425790"/>
            <a:ext cx="7861852" cy="104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But…</a:t>
            </a:r>
          </a:p>
        </p:txBody>
      </p:sp>
      <p:sp>
        <p:nvSpPr>
          <p:cNvPr id="9" name="Content Placeholder 2"/>
          <p:cNvSpPr txBox="1">
            <a:spLocks/>
          </p:cNvSpPr>
          <p:nvPr/>
        </p:nvSpPr>
        <p:spPr>
          <a:xfrm>
            <a:off x="2394707" y="1618579"/>
            <a:ext cx="7861852" cy="104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i="1" dirty="0"/>
              <a:t>Why do we get sick?</a:t>
            </a:r>
          </a:p>
        </p:txBody>
      </p:sp>
      <p:pic>
        <p:nvPicPr>
          <p:cNvPr id="4098" name="Picture 2" descr="Image result for tumor cells">
            <a:extLst>
              <a:ext uri="{FF2B5EF4-FFF2-40B4-BE49-F238E27FC236}">
                <a16:creationId xmlns:a16="http://schemas.microsoft.com/office/drawing/2014/main" id="{62CC6E34-3250-4920-81A1-AA114C7C9B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7288" y="4458686"/>
            <a:ext cx="270002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eart attack">
            <a:extLst>
              <a:ext uri="{FF2B5EF4-FFF2-40B4-BE49-F238E27FC236}">
                <a16:creationId xmlns:a16="http://schemas.microsoft.com/office/drawing/2014/main" id="{9ABE6B7E-066D-4286-8AE0-F673F9BB14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077" y="4458686"/>
            <a:ext cx="285792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BE3D-8006-4C71-B185-F4C94BFE9436}"/>
              </a:ext>
            </a:extLst>
          </p:cNvPr>
          <p:cNvSpPr>
            <a:spLocks noGrp="1"/>
          </p:cNvSpPr>
          <p:nvPr>
            <p:ph type="title"/>
          </p:nvPr>
        </p:nvSpPr>
        <p:spPr/>
        <p:txBody>
          <a:bodyPr/>
          <a:lstStyle/>
          <a:p>
            <a:r>
              <a:rPr lang="en-US" dirty="0"/>
              <a:t>Evolutionary medicine</a:t>
            </a:r>
          </a:p>
        </p:txBody>
      </p:sp>
      <p:sp>
        <p:nvSpPr>
          <p:cNvPr id="3" name="Content Placeholder 2">
            <a:extLst>
              <a:ext uri="{FF2B5EF4-FFF2-40B4-BE49-F238E27FC236}">
                <a16:creationId xmlns:a16="http://schemas.microsoft.com/office/drawing/2014/main" id="{84CE319F-4A58-4D2A-98B0-8C4C0104574A}"/>
              </a:ext>
            </a:extLst>
          </p:cNvPr>
          <p:cNvSpPr>
            <a:spLocks noGrp="1"/>
          </p:cNvSpPr>
          <p:nvPr>
            <p:ph idx="1"/>
          </p:nvPr>
        </p:nvSpPr>
        <p:spPr>
          <a:xfrm>
            <a:off x="838200" y="1825624"/>
            <a:ext cx="10515600" cy="4808855"/>
          </a:xfrm>
        </p:spPr>
        <p:txBody>
          <a:bodyPr>
            <a:normAutofit/>
          </a:bodyPr>
          <a:lstStyle/>
          <a:p>
            <a:r>
              <a:rPr lang="en-US" dirty="0"/>
              <a:t>Seeks </a:t>
            </a:r>
            <a:r>
              <a:rPr lang="en-US" i="1" dirty="0"/>
              <a:t>ultimate explanations</a:t>
            </a:r>
            <a:r>
              <a:rPr lang="en-US" dirty="0"/>
              <a:t> for disease and disease risks.</a:t>
            </a:r>
          </a:p>
          <a:p>
            <a:pPr lvl="1"/>
            <a:endParaRPr lang="en-US" dirty="0"/>
          </a:p>
          <a:p>
            <a:r>
              <a:rPr lang="en-US" b="1" dirty="0"/>
              <a:t>Six</a:t>
            </a:r>
            <a:r>
              <a:rPr lang="en-US" dirty="0"/>
              <a:t> main ultimate explanations in </a:t>
            </a:r>
            <a:r>
              <a:rPr lang="en-US" dirty="0" err="1"/>
              <a:t>EvMed</a:t>
            </a:r>
            <a:r>
              <a:rPr lang="en-US" dirty="0"/>
              <a:t>.</a:t>
            </a:r>
          </a:p>
          <a:p>
            <a:endParaRPr lang="en-US" dirty="0"/>
          </a:p>
          <a:p>
            <a:pPr lvl="1"/>
            <a:endParaRPr lang="en-US" dirty="0"/>
          </a:p>
          <a:p>
            <a:r>
              <a:rPr lang="en-US" sz="3200" u="sng" dirty="0"/>
              <a:t>Goals today</a:t>
            </a:r>
            <a:r>
              <a:rPr lang="en-US" sz="3200" dirty="0"/>
              <a:t>: </a:t>
            </a:r>
          </a:p>
          <a:p>
            <a:pPr lvl="1"/>
            <a:r>
              <a:rPr lang="en-US" sz="2800" dirty="0"/>
              <a:t>Become familiar with the six ultimate explanations for why we are vulnerable to getting sick.</a:t>
            </a:r>
          </a:p>
          <a:p>
            <a:endParaRPr lang="en-US" dirty="0"/>
          </a:p>
        </p:txBody>
      </p:sp>
    </p:spTree>
    <p:extLst>
      <p:ext uri="{BB962C8B-B14F-4D97-AF65-F5344CB8AC3E}">
        <p14:creationId xmlns:p14="http://schemas.microsoft.com/office/powerpoint/2010/main" val="28815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C52-4699-4B6D-BFE5-0F49C54EFC79}"/>
              </a:ext>
            </a:extLst>
          </p:cNvPr>
          <p:cNvSpPr>
            <a:spLocks noGrp="1"/>
          </p:cNvSpPr>
          <p:nvPr>
            <p:ph type="title"/>
          </p:nvPr>
        </p:nvSpPr>
        <p:spPr>
          <a:xfrm>
            <a:off x="838199" y="910958"/>
            <a:ext cx="10515600" cy="1325563"/>
          </a:xfrm>
        </p:spPr>
        <p:txBody>
          <a:bodyPr>
            <a:noAutofit/>
          </a:bodyPr>
          <a:lstStyle/>
          <a:p>
            <a:pPr algn="ctr"/>
            <a:r>
              <a:rPr lang="en-US" sz="3200" dirty="0"/>
              <a:t>We tend to crave foods that are high in fat, salt, and sugar – usually more than we crave foods that are healthier. </a:t>
            </a:r>
            <a:br>
              <a:rPr lang="en-US" sz="3200" dirty="0"/>
            </a:br>
            <a:r>
              <a:rPr lang="en-US" sz="3200" dirty="0"/>
              <a:t>Why might this be? Provide an </a:t>
            </a:r>
            <a:r>
              <a:rPr lang="en-US" sz="3200" i="1" dirty="0"/>
              <a:t>ultimate </a:t>
            </a:r>
            <a:r>
              <a:rPr lang="en-US" sz="3200" dirty="0"/>
              <a:t>hypothesis.</a:t>
            </a:r>
            <a:endParaRPr lang="en-US" sz="3200" i="1" dirty="0"/>
          </a:p>
        </p:txBody>
      </p:sp>
      <p:pic>
        <p:nvPicPr>
          <p:cNvPr id="5" name="Picture 4" descr="Image result for broccoli">
            <a:extLst>
              <a:ext uri="{FF2B5EF4-FFF2-40B4-BE49-F238E27FC236}">
                <a16:creationId xmlns:a16="http://schemas.microsoft.com/office/drawing/2014/main" id="{D068B665-D1AE-47DF-81DA-209D10D82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4920" y="2223828"/>
            <a:ext cx="1970533" cy="295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ce cream">
            <a:extLst>
              <a:ext uri="{FF2B5EF4-FFF2-40B4-BE49-F238E27FC236}">
                <a16:creationId xmlns:a16="http://schemas.microsoft.com/office/drawing/2014/main" id="{7C077BFC-AE28-430B-B5AE-439F8FC0308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895" r="-1410" b="50502"/>
          <a:stretch/>
        </p:blipFill>
        <p:spPr bwMode="auto">
          <a:xfrm>
            <a:off x="1452880" y="2922219"/>
            <a:ext cx="2362912" cy="2362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hink pair share, icon">
            <a:extLst>
              <a:ext uri="{FF2B5EF4-FFF2-40B4-BE49-F238E27FC236}">
                <a16:creationId xmlns:a16="http://schemas.microsoft.com/office/drawing/2014/main" id="{79892E99-6B04-4244-B151-3F2BDD0E295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45" r="-987"/>
          <a:stretch/>
        </p:blipFill>
        <p:spPr bwMode="auto">
          <a:xfrm>
            <a:off x="10038333" y="5216582"/>
            <a:ext cx="1970533" cy="149426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B779CA44-B34A-4915-BC1A-AA3E83A44043}"/>
              </a:ext>
            </a:extLst>
          </p:cNvPr>
          <p:cNvSpPr txBox="1">
            <a:spLocks/>
          </p:cNvSpPr>
          <p:nvPr/>
        </p:nvSpPr>
        <p:spPr>
          <a:xfrm>
            <a:off x="9478444" y="6340559"/>
            <a:ext cx="1871533" cy="462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rPr>
              <a:t>30 seconds</a:t>
            </a:r>
          </a:p>
          <a:p>
            <a:pPr algn="ctr"/>
            <a:endParaRPr lang="en-US" dirty="0"/>
          </a:p>
        </p:txBody>
      </p:sp>
    </p:spTree>
    <p:extLst>
      <p:ext uri="{BB962C8B-B14F-4D97-AF65-F5344CB8AC3E}">
        <p14:creationId xmlns:p14="http://schemas.microsoft.com/office/powerpoint/2010/main" val="39517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volutionary mismatch"/>
          <p:cNvPicPr>
            <a:picLocks noChangeAspect="1" noChangeArrowheads="1"/>
          </p:cNvPicPr>
          <p:nvPr/>
        </p:nvPicPr>
        <p:blipFill rotWithShape="1">
          <a:blip r:embed="rId4">
            <a:extLst>
              <a:ext uri="{28A0092B-C50C-407E-A947-70E740481C1C}">
                <a14:useLocalDpi xmlns:a14="http://schemas.microsoft.com/office/drawing/2010/main" val="0"/>
              </a:ext>
            </a:extLst>
          </a:blip>
          <a:srcRect t="16088" b="24498"/>
          <a:stretch/>
        </p:blipFill>
        <p:spPr bwMode="auto">
          <a:xfrm>
            <a:off x="1380174" y="2247274"/>
            <a:ext cx="10012155" cy="4461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46285" y="89180"/>
            <a:ext cx="5460041" cy="1325563"/>
          </a:xfrm>
          <a:ln>
            <a:noFill/>
          </a:ln>
        </p:spPr>
        <p:txBody>
          <a:bodyPr>
            <a:normAutofit/>
          </a:bodyPr>
          <a:lstStyle/>
          <a:p>
            <a:pPr algn="ctr"/>
            <a:r>
              <a:rPr lang="en-US" dirty="0"/>
              <a:t>Evolutionary </a:t>
            </a:r>
            <a:r>
              <a:rPr lang="en-US" b="1" dirty="0"/>
              <a:t>Mismatch</a:t>
            </a:r>
          </a:p>
        </p:txBody>
      </p:sp>
      <p:sp>
        <p:nvSpPr>
          <p:cNvPr id="12" name="TextBox 11">
            <a:extLst>
              <a:ext uri="{FF2B5EF4-FFF2-40B4-BE49-F238E27FC236}">
                <a16:creationId xmlns:a16="http://schemas.microsoft.com/office/drawing/2014/main" id="{80423307-627F-4B81-9E81-87155076E8C9}"/>
              </a:ext>
            </a:extLst>
          </p:cNvPr>
          <p:cNvSpPr txBox="1"/>
          <p:nvPr/>
        </p:nvSpPr>
        <p:spPr>
          <a:xfrm>
            <a:off x="9085284" y="3377998"/>
            <a:ext cx="2570018" cy="646331"/>
          </a:xfrm>
          <a:prstGeom prst="rect">
            <a:avLst/>
          </a:prstGeom>
          <a:noFill/>
        </p:spPr>
        <p:txBody>
          <a:bodyPr wrap="square" rtlCol="0">
            <a:spAutoFit/>
          </a:bodyPr>
          <a:lstStyle/>
          <a:p>
            <a:r>
              <a:rPr lang="en-US" b="1" dirty="0"/>
              <a:t>or</a:t>
            </a:r>
            <a:r>
              <a:rPr lang="en-US" dirty="0"/>
              <a:t> results in mismatch related health problems</a:t>
            </a:r>
          </a:p>
        </p:txBody>
      </p:sp>
      <p:pic>
        <p:nvPicPr>
          <p:cNvPr id="4104" name="Picture 8" descr="Image result for coca cola, old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388" y="666245"/>
            <a:ext cx="1509500" cy="11719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modernpioneermom.files.wordpress.com/2012/07/first_mcdonalds.jpg?w=300&amp;h=2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7138" y="1893202"/>
            <a:ext cx="950455" cy="766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odernpioneermom.files.wordpress.com/2012/06/oldsnickers.jpg?w=300&amp;h=2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9410" y="1903991"/>
            <a:ext cx="927191" cy="67375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tarbucks frappucci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6945" y="682074"/>
            <a:ext cx="1024283" cy="10242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cture of Tsimane gir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6268" y="5277960"/>
            <a:ext cx="1685149" cy="12638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icture of a Bajau man catching a batfis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581" y="2101693"/>
            <a:ext cx="1328088" cy="9960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29284" y="6509531"/>
            <a:ext cx="7112000" cy="369332"/>
          </a:xfrm>
          <a:prstGeom prst="rect">
            <a:avLst/>
          </a:prstGeom>
        </p:spPr>
        <p:txBody>
          <a:bodyPr wrap="square">
            <a:spAutoFit/>
          </a:bodyPr>
          <a:lstStyle/>
          <a:p>
            <a:r>
              <a:rPr lang="en-US" dirty="0">
                <a:hlinkClick r:id="rId11"/>
              </a:rPr>
              <a:t>https://www.nationalgeographic.com/foodfeatures/evolution-of-diet/</a:t>
            </a:r>
            <a:endParaRPr lang="en-US" dirty="0"/>
          </a:p>
        </p:txBody>
      </p:sp>
      <p:pic>
        <p:nvPicPr>
          <p:cNvPr id="42" name="Picture 2" descr="Image result for cookies">
            <a:extLst>
              <a:ext uri="{FF2B5EF4-FFF2-40B4-BE49-F238E27FC236}">
                <a16:creationId xmlns:a16="http://schemas.microsoft.com/office/drawing/2014/main" id="{C0FBD051-9D72-450C-8FC4-98E10A77180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6155" y="1761325"/>
            <a:ext cx="821696" cy="8216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40273" y="5598644"/>
            <a:ext cx="2913263" cy="94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68498" y="2650541"/>
            <a:ext cx="2130786" cy="240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53536" y="5631237"/>
            <a:ext cx="3931748" cy="805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62118" y="1646617"/>
            <a:ext cx="4866751" cy="2806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09198" y="2235489"/>
            <a:ext cx="2279728" cy="2806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3423" y="5250080"/>
            <a:ext cx="2913263" cy="31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07385" y="5247135"/>
            <a:ext cx="4868920" cy="31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4593" y="4376025"/>
            <a:ext cx="2320730" cy="646331"/>
          </a:xfrm>
          <a:prstGeom prst="rect">
            <a:avLst/>
          </a:prstGeom>
          <a:noFill/>
        </p:spPr>
        <p:txBody>
          <a:bodyPr wrap="square" rtlCol="0">
            <a:spAutoFit/>
          </a:bodyPr>
          <a:lstStyle/>
          <a:p>
            <a:r>
              <a:rPr lang="en-US" dirty="0"/>
              <a:t>Craving salt, fat, and sugar is advantageous</a:t>
            </a:r>
          </a:p>
        </p:txBody>
      </p:sp>
      <p:sp>
        <p:nvSpPr>
          <p:cNvPr id="24" name="TextBox 23"/>
          <p:cNvSpPr txBox="1"/>
          <p:nvPr/>
        </p:nvSpPr>
        <p:spPr>
          <a:xfrm>
            <a:off x="5699972" y="4158203"/>
            <a:ext cx="2847680" cy="923330"/>
          </a:xfrm>
          <a:prstGeom prst="rect">
            <a:avLst/>
          </a:prstGeom>
          <a:noFill/>
        </p:spPr>
        <p:txBody>
          <a:bodyPr wrap="square" rtlCol="0">
            <a:spAutoFit/>
          </a:bodyPr>
          <a:lstStyle/>
          <a:p>
            <a:r>
              <a:rPr lang="en-US" dirty="0"/>
              <a:t>Craving salt, fat, and sugar is no longer as helpful in westernized environments</a:t>
            </a:r>
          </a:p>
        </p:txBody>
      </p:sp>
      <p:pic>
        <p:nvPicPr>
          <p:cNvPr id="2050" name="Picture 2" descr="Image result for hadza, foo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436" y="3564796"/>
            <a:ext cx="1891946" cy="13997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adza, foo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6267" y="503091"/>
            <a:ext cx="2040143" cy="14008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4920895"/>
      </p:ext>
    </p:extLst>
  </p:cSld>
  <p:clrMapOvr>
    <a:masterClrMapping/>
  </p:clrMapOvr>
  <mc:AlternateContent xmlns:mc="http://schemas.openxmlformats.org/markup-compatibility/2006" xmlns:p14="http://schemas.microsoft.com/office/powerpoint/2010/main">
    <mc:Choice Requires="p14">
      <p:transition spd="slow" p14:dur="2000" advTm="103780"/>
    </mc:Choice>
    <mc:Fallback xmlns="">
      <p:transition spd="slow" advTm="103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fade">
                                      <p:cBhvr>
                                        <p:cTn id="20" dur="500"/>
                                        <p:tgtEl>
                                          <p:spTgt spid="4104"/>
                                        </p:tgtEl>
                                      </p:cBhvr>
                                    </p:animEffect>
                                  </p:childTnLst>
                                </p:cTn>
                              </p:par>
                              <p:par>
                                <p:cTn id="21" presetID="10"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fade">
                                      <p:cBhvr>
                                        <p:cTn id="29" dur="500"/>
                                        <p:tgtEl>
                                          <p:spTgt spid="4102"/>
                                        </p:tgtEl>
                                      </p:cBhvr>
                                    </p:animEffect>
                                  </p:childTnLst>
                                </p:cTn>
                              </p:par>
                              <p:par>
                                <p:cTn id="30" presetID="10"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6"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692673ff-6f6a-4f30-8ea0-1270319ab311"/>
  <p:tag name="TPVERSION" val="8"/>
  <p:tag name="TPFULLVERSION" val="8.5.5.10"/>
  <p:tag name="PPTVERSION" val="16"/>
  <p:tag name="TPOS" val="2"/>
  <p:tag name="TPLASTSAVEVERSION" val="6.3 PC"/>
</p:tagLst>
</file>

<file path=ppt/tags/tag2.xml><?xml version="1.0" encoding="utf-8"?>
<p:tagLst xmlns:a="http://schemas.openxmlformats.org/drawingml/2006/main" xmlns:r="http://schemas.openxmlformats.org/officeDocument/2006/relationships" xmlns:p="http://schemas.openxmlformats.org/presentationml/2006/main">
  <p:tag name="TIMING" val="|33.7"/>
</p:tagLst>
</file>

<file path=ppt/tags/tag3.xml><?xml version="1.0" encoding="utf-8"?>
<p:tagLst xmlns:a="http://schemas.openxmlformats.org/drawingml/2006/main" xmlns:r="http://schemas.openxmlformats.org/officeDocument/2006/relationships" xmlns:p="http://schemas.openxmlformats.org/presentationml/2006/main">
  <p:tag name="TIMING" val="|23.4"/>
</p:tagLst>
</file>

<file path=ppt/tags/tag4.xml><?xml version="1.0" encoding="utf-8"?>
<p:tagLst xmlns:a="http://schemas.openxmlformats.org/drawingml/2006/main" xmlns:r="http://schemas.openxmlformats.org/officeDocument/2006/relationships" xmlns:p="http://schemas.openxmlformats.org/presentationml/2006/main">
  <p:tag name="TIMING" val="|123.5"/>
</p:tagLst>
</file>

<file path=ppt/tags/tag5.xml><?xml version="1.0" encoding="utf-8"?>
<p:tagLst xmlns:a="http://schemas.openxmlformats.org/drawingml/2006/main" xmlns:r="http://schemas.openxmlformats.org/officeDocument/2006/relationships" xmlns:p="http://schemas.openxmlformats.org/presentationml/2006/main">
  <p:tag name="TIMING" val="|27.4|41.4|61.8|43.4|13.7"/>
</p:tagLst>
</file>

<file path=ppt/tags/tag6.xml><?xml version="1.0" encoding="utf-8"?>
<p:tagLst xmlns:a="http://schemas.openxmlformats.org/drawingml/2006/main" xmlns:r="http://schemas.openxmlformats.org/officeDocument/2006/relationships" xmlns:p="http://schemas.openxmlformats.org/presentationml/2006/main">
  <p:tag name="TIMING" val="|67.9"/>
</p:tagLst>
</file>

<file path=ppt/tags/tag7.xml><?xml version="1.0" encoding="utf-8"?>
<p:tagLst xmlns:a="http://schemas.openxmlformats.org/drawingml/2006/main" xmlns:r="http://schemas.openxmlformats.org/officeDocument/2006/relationships" xmlns:p="http://schemas.openxmlformats.org/presentationml/2006/main">
  <p:tag name="TIMING" val="|27.4|41.4|61.8|43.4|13.7"/>
</p:tagLst>
</file>

<file path=ppt/tags/tag8.xml><?xml version="1.0" encoding="utf-8"?>
<p:tagLst xmlns:a="http://schemas.openxmlformats.org/drawingml/2006/main" xmlns:r="http://schemas.openxmlformats.org/officeDocument/2006/relationships" xmlns:p="http://schemas.openxmlformats.org/presentationml/2006/main">
  <p:tag name="TIMING" val="|27.4|41.4|61.8|43.4|13.7"/>
</p:tagLst>
</file>

<file path=ppt/tags/tag9.xml><?xml version="1.0" encoding="utf-8"?>
<p:tagLst xmlns:a="http://schemas.openxmlformats.org/drawingml/2006/main" xmlns:r="http://schemas.openxmlformats.org/officeDocument/2006/relationships" xmlns:p="http://schemas.openxmlformats.org/presentationml/2006/main">
  <p:tag name="TIMING" val="|33.9|115.7|6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39890</TotalTime>
  <Words>4129</Words>
  <Application>Microsoft Office PowerPoint</Application>
  <PresentationFormat>Widescreen</PresentationFormat>
  <Paragraphs>469</Paragraphs>
  <Slides>42</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Akzidenz-Grotesk Pro Regular</vt:lpstr>
      <vt:lpstr>Arial</vt:lpstr>
      <vt:lpstr>Calibri</vt:lpstr>
      <vt:lpstr>Calibri Light</vt:lpstr>
      <vt:lpstr>Roboto</vt:lpstr>
      <vt:lpstr>Office Theme</vt:lpstr>
      <vt:lpstr>PowerPoint Presentation</vt:lpstr>
      <vt:lpstr>PowerPoint Presentation</vt:lpstr>
      <vt:lpstr>What is happening in this picture?</vt:lpstr>
      <vt:lpstr>PowerPoint Presentation</vt:lpstr>
      <vt:lpstr>Proximate vs. Ultimate explanations in biology</vt:lpstr>
      <vt:lpstr>PowerPoint Presentation</vt:lpstr>
      <vt:lpstr>Evolutionary medicine</vt:lpstr>
      <vt:lpstr>We tend to crave foods that are high in fat, salt, and sugar – usually more than we crave foods that are healthier.  Why might this be? Provide an ultimate hypothesis.</vt:lpstr>
      <vt:lpstr>Evolutionary Mismatch</vt:lpstr>
      <vt:lpstr>Evolutionary explanations for vulnerability: Mismatch</vt:lpstr>
      <vt:lpstr>Evolutionary explanations for why we are vulnerable to disease</vt:lpstr>
      <vt:lpstr>Coevolution</vt:lpstr>
      <vt:lpstr>PowerPoint Presentation</vt:lpstr>
      <vt:lpstr>PowerPoint Presentation</vt:lpstr>
      <vt:lpstr>Coevolve to get faster and faster…</vt:lpstr>
      <vt:lpstr>Coevolutionary arms races like this take place with infectious pathogens - too!</vt:lpstr>
      <vt:lpstr>Evolutionary explanations for vulnerability: Coevolution</vt:lpstr>
      <vt:lpstr>Evolutionary explanations for why we are vulnerable to disease</vt:lpstr>
      <vt:lpstr>PowerPoint Presentation</vt:lpstr>
      <vt:lpstr>When you have a fever, why might your doctor recommend for you to take tylenol?</vt:lpstr>
      <vt:lpstr>When you have a fever, why might your doctor recommend for you to take tylenol?</vt:lpstr>
      <vt:lpstr>Evolutionary explanations for vulnerability: Evolved defenses</vt:lpstr>
      <vt:lpstr>PowerPoint Presentation</vt:lpstr>
      <vt:lpstr>PowerPoint Presentation</vt:lpstr>
      <vt:lpstr>Evolutionary explanations for why we are vulnerable to disease</vt:lpstr>
      <vt:lpstr>Optimizing urban design</vt:lpstr>
      <vt:lpstr>Imagine that the local government of Boston decided that they wanted to switch to a grid system.   Do you think this is possible?  Why or why not?</vt:lpstr>
      <vt:lpstr>PowerPoint Presentation</vt:lpstr>
      <vt:lpstr>We can dream up all kinds adaptive traits and changes that evolution will never land on due to constraints</vt:lpstr>
      <vt:lpstr>Evolutionary explanations for why we are vulnerable to disease</vt:lpstr>
      <vt:lpstr>I want a car that…</vt:lpstr>
      <vt:lpstr>Trade-offs</vt:lpstr>
      <vt:lpstr>Evolutionary explanations for vulnerability: Trade-offs</vt:lpstr>
      <vt:lpstr>Evolutionary explanations for why we are vulnerable to disease</vt:lpstr>
      <vt:lpstr>“Fitness” is a term most often used by biologists to explain the evolutionary success of certain organisms. Below is a description of 4 fictional lizards. Which lizard might a biologist consider to be the “most fit”?</vt:lpstr>
      <vt:lpstr>“Fitness” is a term most often used by biologists to explain the evolutionary success of certain organisms. Below is a description of 4 fictional lizards. Which lizard might a biologist consider to be the “most fit”?</vt:lpstr>
      <vt:lpstr>PowerPoint Presentation</vt:lpstr>
      <vt:lpstr>Evolutionary explanations for why we are vulnerable to disease</vt:lpstr>
      <vt:lpstr>Six evolutionary explanations for vulnerability</vt:lpstr>
      <vt:lpstr>PowerPoint Presentation</vt:lpstr>
      <vt:lpstr>PowerPoint Presentation</vt:lpstr>
      <vt:lpstr>PowerPoint Presentation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Grunspan</dc:creator>
  <cp:lastModifiedBy>Dan Grunspan</cp:lastModifiedBy>
  <cp:revision>192</cp:revision>
  <dcterms:created xsi:type="dcterms:W3CDTF">2019-02-05T00:37:49Z</dcterms:created>
  <dcterms:modified xsi:type="dcterms:W3CDTF">2020-09-08T20:53:18Z</dcterms:modified>
</cp:coreProperties>
</file>